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0"/>
  </p:notesMasterIdLst>
  <p:sldIdLst>
    <p:sldId id="416" r:id="rId2"/>
    <p:sldId id="268" r:id="rId3"/>
    <p:sldId id="269" r:id="rId4"/>
    <p:sldId id="371" r:id="rId5"/>
    <p:sldId id="375" r:id="rId6"/>
    <p:sldId id="383" r:id="rId7"/>
    <p:sldId id="384" r:id="rId8"/>
    <p:sldId id="385" r:id="rId9"/>
    <p:sldId id="373" r:id="rId10"/>
    <p:sldId id="402" r:id="rId11"/>
    <p:sldId id="403" r:id="rId12"/>
    <p:sldId id="404" r:id="rId13"/>
    <p:sldId id="405" r:id="rId14"/>
    <p:sldId id="374" r:id="rId15"/>
    <p:sldId id="390" r:id="rId16"/>
    <p:sldId id="334" r:id="rId17"/>
    <p:sldId id="381" r:id="rId18"/>
    <p:sldId id="327" r:id="rId1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416"/>
            <p14:sldId id="268"/>
            <p14:sldId id="269"/>
            <p14:sldId id="371"/>
            <p14:sldId id="375"/>
            <p14:sldId id="383"/>
            <p14:sldId id="384"/>
            <p14:sldId id="385"/>
            <p14:sldId id="373"/>
            <p14:sldId id="402"/>
            <p14:sldId id="403"/>
            <p14:sldId id="404"/>
            <p14:sldId id="405"/>
            <p14:sldId id="374"/>
            <p14:sldId id="390"/>
            <p14:sldId id="334"/>
            <p14:sldId id="381"/>
            <p14:sldId id="3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FEFEFE"/>
    <a:srgbClr val="B1C1E4"/>
    <a:srgbClr val="D1D1D1"/>
    <a:srgbClr val="B9B9B9"/>
    <a:srgbClr val="F1F1F1"/>
    <a:srgbClr val="A6A6A6"/>
    <a:srgbClr val="59595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4"/>
    <p:restoredTop sz="98153" autoAdjust="0"/>
  </p:normalViewPr>
  <p:slideViewPr>
    <p:cSldViewPr snapToGrid="0">
      <p:cViewPr varScale="1">
        <p:scale>
          <a:sx n="114" d="100"/>
          <a:sy n="114" d="100"/>
        </p:scale>
        <p:origin x="1242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850039391194496"/>
          <c:y val="9.0156754660335875E-2"/>
          <c:w val="0.26130368841143758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536-F044-9683-AF306EA1524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536-F044-9683-AF306EA1524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536-F044-9683-AF306EA15244}"/>
              </c:ext>
            </c:extLst>
          </c:dPt>
          <c:dPt>
            <c:idx val="3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536-F044-9683-AF306EA15244}"/>
              </c:ext>
            </c:extLst>
          </c:dPt>
          <c:dLbls>
            <c:dLbl>
              <c:idx val="3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536-F044-9683-AF306EA152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прочие</c:v>
                </c:pt>
                <c:pt idx="1">
                  <c:v>здравохранение, соц. услуги</c:v>
                </c:pt>
                <c:pt idx="2">
                  <c:v>обеспечение электрической энергией, газом и паром; конденсирование воздуха</c:v>
                </c:pt>
                <c:pt idx="3">
                  <c:v>обрабатывающее производство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0.02</c:v>
                </c:pt>
                <c:pt idx="1">
                  <c:v>2.8000000000000001E-2</c:v>
                </c:pt>
                <c:pt idx="2">
                  <c:v>0.48499999999999999</c:v>
                </c:pt>
                <c:pt idx="3">
                  <c:v>0.46700000000000003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536-F044-9683-AF306EA152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9443456"/>
        <c:axId val="59454976"/>
      </c:barChart>
      <c:catAx>
        <c:axId val="59443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9454976"/>
        <c:crosses val="autoZero"/>
        <c:auto val="1"/>
        <c:lblAlgn val="ctr"/>
        <c:lblOffset val="100"/>
        <c:noMultiLvlLbl val="0"/>
      </c:catAx>
      <c:valAx>
        <c:axId val="59454976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59443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20621387412206"/>
          <c:y val="9.0156754660335875E-2"/>
          <c:w val="0.41854047734500277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4CC-7149-9EE5-F5E81176CC68}"/>
              </c:ext>
            </c:extLst>
          </c:dPt>
          <c:dLbls>
            <c:dLbl>
              <c:idx val="2"/>
              <c:layout>
                <c:manualLayout>
                  <c:x val="3.4788439719303857E-3"/>
                  <c:y val="-2.3823866126457549E-17"/>
                </c:manualLayout>
              </c:layout>
              <c:tx>
                <c:rich>
                  <a:bodyPr/>
                  <a:lstStyle/>
                  <a:p>
                    <a:r>
                      <a:rPr lang="en-US" sz="600" b="0" i="0" u="none" strike="noStrike" baseline="0" dirty="0"/>
                      <a:t>55 172 ₽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CC-7149-9EE5-F5E81176C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1">
                  <c:v>средний бизес</c:v>
                </c:pt>
                <c:pt idx="2">
                  <c:v>крупный бизес</c:v>
                </c:pt>
              </c:strCache>
            </c:strRef>
          </c:cat>
          <c:val>
            <c:numRef>
              <c:f>Лист1!$B$2:$B$4</c:f>
              <c:numCache>
                <c:formatCode>#,##0\ [$₽-419]</c:formatCode>
                <c:ptCount val="3"/>
                <c:pt idx="1">
                  <c:v>55172</c:v>
                </c:pt>
                <c:pt idx="2">
                  <c:v>55172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0152064"/>
        <c:axId val="60163968"/>
      </c:barChart>
      <c:catAx>
        <c:axId val="60152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60163968"/>
        <c:crosses val="autoZero"/>
        <c:auto val="1"/>
        <c:lblAlgn val="ctr"/>
        <c:lblOffset val="100"/>
        <c:noMultiLvlLbl val="0"/>
      </c:catAx>
      <c:valAx>
        <c:axId val="60163968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6015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t>15.01.2025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9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31559-EADC-79EB-7F8B-04D57382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9AC4695-8094-06C7-FE0F-93C5DEBC1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05C56B6-71B7-84DB-5AF2-66510E68B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DA50FF-5113-9FAF-68FB-99BD561CE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34623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485B8-0E92-EBB9-348E-E68CF0C1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6203F88-88D0-2BA9-E215-4BF235CAE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6FAD497-1107-FDDA-23E3-90B21C0CE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B7DD20-1D7E-CAA2-CD7E-B1FEAC66B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8933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15.01.2025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15.01.2025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15.01.2025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15.01.2025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15.01.2025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15.01.2025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15.01.2025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k.com/cheremisinovskiy_rayon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t.me/s/cheremisinovskij_rajo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svg"/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7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svg"/><Relationship Id="rId5" Type="http://schemas.openxmlformats.org/officeDocument/2006/relationships/image" Target="../media/image84.png"/><Relationship Id="rId10" Type="http://schemas.openxmlformats.org/officeDocument/2006/relationships/image" Target="../media/image9.svg"/><Relationship Id="rId4" Type="http://schemas.openxmlformats.org/officeDocument/2006/relationships/image" Target="../media/image83.sv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13" Type="http://schemas.openxmlformats.org/officeDocument/2006/relationships/image" Target="../media/image97.png"/><Relationship Id="rId18" Type="http://schemas.openxmlformats.org/officeDocument/2006/relationships/image" Target="../media/image100.svg"/><Relationship Id="rId3" Type="http://schemas.microsoft.com/office/2007/relationships/hdphoto" Target="../media/hdphoto1.wdp"/><Relationship Id="rId7" Type="http://schemas.openxmlformats.org/officeDocument/2006/relationships/image" Target="../media/image91.png"/><Relationship Id="rId12" Type="http://schemas.openxmlformats.org/officeDocument/2006/relationships/image" Target="../media/image96.svg"/><Relationship Id="rId17" Type="http://schemas.openxmlformats.org/officeDocument/2006/relationships/image" Target="../media/image99.png"/><Relationship Id="rId2" Type="http://schemas.openxmlformats.org/officeDocument/2006/relationships/image" Target="../media/image88.png"/><Relationship Id="rId16" Type="http://schemas.openxmlformats.org/officeDocument/2006/relationships/image" Target="../media/image54.svg"/><Relationship Id="rId20" Type="http://schemas.openxmlformats.org/officeDocument/2006/relationships/image" Target="../media/image3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sv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53.png"/><Relationship Id="rId10" Type="http://schemas.openxmlformats.org/officeDocument/2006/relationships/image" Target="../media/image94.svg"/><Relationship Id="rId19" Type="http://schemas.openxmlformats.org/officeDocument/2006/relationships/image" Target="../media/image33.png"/><Relationship Id="rId4" Type="http://schemas.openxmlformats.org/officeDocument/2006/relationships/hyperlink" Target="https://invest.gov.ru/" TargetMode="External"/><Relationship Id="rId9" Type="http://schemas.openxmlformats.org/officeDocument/2006/relationships/image" Target="../media/image93.png"/><Relationship Id="rId14" Type="http://schemas.openxmlformats.org/officeDocument/2006/relationships/image" Target="../media/image9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2.png"/><Relationship Id="rId3" Type="http://schemas.openxmlformats.org/officeDocument/2006/relationships/hyperlink" Target="https://&#1084;&#1073;46.&#1088;&#1092;/" TargetMode="External"/><Relationship Id="rId7" Type="http://schemas.openxmlformats.org/officeDocument/2006/relationships/hyperlink" Target="https://kursk.tpprf.ru/ru/news/531842/" TargetMode="External"/><Relationship Id="rId12" Type="http://schemas.openxmlformats.org/officeDocument/2006/relationships/image" Target="../media/image10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xport46.ru/" TargetMode="External"/><Relationship Id="rId11" Type="http://schemas.openxmlformats.org/officeDocument/2006/relationships/image" Target="../media/image104.png"/><Relationship Id="rId5" Type="http://schemas.openxmlformats.org/officeDocument/2006/relationships/hyperlink" Target="https://frp46.ru/" TargetMode="External"/><Relationship Id="rId10" Type="http://schemas.openxmlformats.org/officeDocument/2006/relationships/image" Target="../media/image103.png"/><Relationship Id="rId4" Type="http://schemas.openxmlformats.org/officeDocument/2006/relationships/hyperlink" Target="https://kursk.in/" TargetMode="External"/><Relationship Id="rId9" Type="http://schemas.openxmlformats.org/officeDocument/2006/relationships/image" Target="../media/image10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3.png"/><Relationship Id="rId3" Type="http://schemas.openxmlformats.org/officeDocument/2006/relationships/image" Target="../media/image106.png"/><Relationship Id="rId7" Type="http://schemas.openxmlformats.org/officeDocument/2006/relationships/image" Target="../media/image109.png"/><Relationship Id="rId12" Type="http://schemas.openxmlformats.org/officeDocument/2006/relationships/hyperlink" Target="https://t.me/glavaigorkutsak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svg"/><Relationship Id="rId11" Type="http://schemas.openxmlformats.org/officeDocument/2006/relationships/image" Target="../media/image111.png"/><Relationship Id="rId5" Type="http://schemas.openxmlformats.org/officeDocument/2006/relationships/image" Target="../media/image107.png"/><Relationship Id="rId15" Type="http://schemas.openxmlformats.org/officeDocument/2006/relationships/hyperlink" Target="https://t.me/s/mihail_ignatov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5.gif"/><Relationship Id="rId9" Type="http://schemas.openxmlformats.org/officeDocument/2006/relationships/hyperlink" Target="https://vk.com/igorkutsak" TargetMode="External"/><Relationship Id="rId14" Type="http://schemas.openxmlformats.org/officeDocument/2006/relationships/hyperlink" Target="https://vk.com/glavacheradm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svg"/><Relationship Id="rId13" Type="http://schemas.openxmlformats.org/officeDocument/2006/relationships/image" Target="../media/image99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12" Type="http://schemas.openxmlformats.org/officeDocument/2006/relationships/image" Target="../media/image11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svg"/><Relationship Id="rId11" Type="http://schemas.openxmlformats.org/officeDocument/2006/relationships/image" Target="../media/image109.png"/><Relationship Id="rId5" Type="http://schemas.openxmlformats.org/officeDocument/2006/relationships/image" Target="../media/image114.png"/><Relationship Id="rId10" Type="http://schemas.openxmlformats.org/officeDocument/2006/relationships/image" Target="../media/image108.svg"/><Relationship Id="rId4" Type="http://schemas.openxmlformats.org/officeDocument/2006/relationships/image" Target="../media/image113.svg"/><Relationship Id="rId9" Type="http://schemas.openxmlformats.org/officeDocument/2006/relationships/image" Target="../media/image107.png"/><Relationship Id="rId14" Type="http://schemas.openxmlformats.org/officeDocument/2006/relationships/image" Target="../media/image10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image" Target="../media/image7.pn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image" Target="../media/image6.jpg"/><Relationship Id="rId2" Type="http://schemas.openxmlformats.org/officeDocument/2006/relationships/slide" Target="slide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1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3" Type="http://schemas.openxmlformats.org/officeDocument/2006/relationships/image" Target="../media/image23.sv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svg"/><Relationship Id="rId10" Type="http://schemas.openxmlformats.org/officeDocument/2006/relationships/image" Target="../media/image30.sv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chart" Target="../charts/chart2.xml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51.png"/><Relationship Id="rId18" Type="http://schemas.openxmlformats.org/officeDocument/2006/relationships/image" Target="../media/image5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4.svg"/><Relationship Id="rId20" Type="http://schemas.openxmlformats.org/officeDocument/2006/relationships/image" Target="../media/image5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svg"/><Relationship Id="rId19" Type="http://schemas.openxmlformats.org/officeDocument/2006/relationships/image" Target="../media/image57.png"/><Relationship Id="rId4" Type="http://schemas.openxmlformats.org/officeDocument/2006/relationships/image" Target="../media/image42.svg"/><Relationship Id="rId9" Type="http://schemas.openxmlformats.org/officeDocument/2006/relationships/image" Target="../media/image47.png"/><Relationship Id="rId14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10" Type="http://schemas.openxmlformats.org/officeDocument/2006/relationships/image" Target="../media/image66.svg"/><Relationship Id="rId4" Type="http://schemas.openxmlformats.org/officeDocument/2006/relationships/image" Target="../media/image60.svg"/><Relationship Id="rId9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75.jpg"/><Relationship Id="rId3" Type="http://schemas.openxmlformats.org/officeDocument/2006/relationships/image" Target="../media/image67.png"/><Relationship Id="rId7" Type="http://schemas.openxmlformats.org/officeDocument/2006/relationships/image" Target="../media/image22.png"/><Relationship Id="rId12" Type="http://schemas.openxmlformats.org/officeDocument/2006/relationships/image" Target="../media/image7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svg"/><Relationship Id="rId11" Type="http://schemas.openxmlformats.org/officeDocument/2006/relationships/image" Target="../media/image73.jpg"/><Relationship Id="rId5" Type="http://schemas.openxmlformats.org/officeDocument/2006/relationships/image" Target="../media/image69.png"/><Relationship Id="rId10" Type="http://schemas.openxmlformats.org/officeDocument/2006/relationships/image" Target="../media/image72.jpg"/><Relationship Id="rId4" Type="http://schemas.openxmlformats.org/officeDocument/2006/relationships/image" Target="../media/image68.svg"/><Relationship Id="rId9" Type="http://schemas.openxmlformats.org/officeDocument/2006/relationships/image" Target="../media/image71.jpeg"/><Relationship Id="rId14" Type="http://schemas.openxmlformats.org/officeDocument/2006/relationships/image" Target="../media/image7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dmcheremis.gosuslugi.ru/netcat_files/userfiles/qPRV5rm1mH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99" y="1167348"/>
            <a:ext cx="6888717" cy="290523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016963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района Курской области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E6E5C1B-F635-43E6-ACA3-EE72DD99B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0" name="Рисунок 9">
            <a:hlinkClick r:id="rId4"/>
            <a:extLst>
              <a:ext uri="{FF2B5EF4-FFF2-40B4-BE49-F238E27FC236}">
                <a16:creationId xmlns:a16="http://schemas.microsoft.com/office/drawing/2014/main" id="{D0C50080-EF86-4E1E-8E77-F800082C5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326" y="5951010"/>
            <a:ext cx="460867" cy="460867"/>
          </a:xfrm>
          <a:prstGeom prst="rect">
            <a:avLst/>
          </a:prstGeom>
        </p:spPr>
      </p:pic>
      <p:pic>
        <p:nvPicPr>
          <p:cNvPr id="11" name="Рисунок 10">
            <a:hlinkClick r:id="rId6"/>
            <a:extLst>
              <a:ext uri="{FF2B5EF4-FFF2-40B4-BE49-F238E27FC236}">
                <a16:creationId xmlns:a16="http://schemas.microsoft.com/office/drawing/2014/main" id="{EC166916-C7A7-44B4-961F-BEB381C13C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015" y="5951010"/>
            <a:ext cx="460867" cy="4608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351" y="1247701"/>
            <a:ext cx="2191016" cy="290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B0BF2B5B-D07E-4C64-A867-D2A033F8E587}"/>
              </a:ext>
            </a:extLst>
          </p:cNvPr>
          <p:cNvSpPr/>
          <p:nvPr/>
        </p:nvSpPr>
        <p:spPr>
          <a:xfrm>
            <a:off x="425679" y="1956988"/>
            <a:ext cx="9136387" cy="3499466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8AB45174-ADCB-CCB8-91FD-0B8FE60A37FB}"/>
              </a:ext>
            </a:extLst>
          </p:cNvPr>
          <p:cNvSpPr/>
          <p:nvPr/>
        </p:nvSpPr>
        <p:spPr>
          <a:xfrm>
            <a:off x="425680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127701"/>
              </p:ext>
            </p:extLst>
          </p:nvPr>
        </p:nvGraphicFramePr>
        <p:xfrm>
          <a:off x="425679" y="1376762"/>
          <a:ext cx="9136390" cy="368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«НИВА»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424,3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«Новая Жизнь»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 млрд рублей.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Мансурово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-АГРО»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Хранение и складирование зерна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СХПК «Комсомолец»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«Заря»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Старосавинское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45943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«Колос»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18307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ГОРОДА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C02EF7BD-C028-6329-5305-8F88F1AC95F6}"/>
              </a:ext>
            </a:extLst>
          </p:cNvPr>
          <p:cNvSpPr/>
          <p:nvPr/>
        </p:nvSpPr>
        <p:spPr>
          <a:xfrm>
            <a:off x="621447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бумажные и резиновые изделия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7BE4B10B-9BE5-5535-7DC1-84A76C3E4FF9}"/>
              </a:ext>
            </a:extLst>
          </p:cNvPr>
          <p:cNvSpPr/>
          <p:nvPr/>
        </p:nvSpPr>
        <p:spPr>
          <a:xfrm>
            <a:off x="2954593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следование концепции устойчивого развития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9CD9B1A4-5B87-CACD-4C89-1F5A2879F8A7}"/>
              </a:ext>
            </a:extLst>
          </p:cNvPr>
          <p:cNvSpPr/>
          <p:nvPr/>
        </p:nvSpPr>
        <p:spPr>
          <a:xfrm>
            <a:off x="2954593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программы комплексного импортозамещения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451F4428-9FCA-5063-D656-8F80EF03FD67}"/>
              </a:ext>
            </a:extLst>
          </p:cNvPr>
          <p:cNvSpPr/>
          <p:nvPr/>
        </p:nvSpPr>
        <p:spPr>
          <a:xfrm>
            <a:off x="2954593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FC8CF6C8-81DD-8B71-71E1-5A623F4AF195}"/>
              </a:ext>
            </a:extLst>
          </p:cNvPr>
          <p:cNvSpPr/>
          <p:nvPr/>
        </p:nvSpPr>
        <p:spPr>
          <a:xfrm>
            <a:off x="2954593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спроса на услуги доставки, а также на грузоперевозки и складирование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446787C7-71E0-4401-A234-F9D01230A173}"/>
              </a:ext>
            </a:extLst>
          </p:cNvPr>
          <p:cNvSpPr/>
          <p:nvPr/>
        </p:nvSpPr>
        <p:spPr>
          <a:xfrm>
            <a:off x="5287739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формирование имиджа социально-ответственной компании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E4CA7EB7-C354-EF11-6D62-CF3433AAF3E7}"/>
              </a:ext>
            </a:extLst>
          </p:cNvPr>
          <p:cNvSpPr/>
          <p:nvPr/>
        </p:nvSpPr>
        <p:spPr>
          <a:xfrm>
            <a:off x="5287739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39C3BFB0-AC8C-DC51-95F1-FC5B2E117CFA}"/>
              </a:ext>
            </a:extLst>
          </p:cNvPr>
          <p:cNvSpPr/>
          <p:nvPr/>
        </p:nvSpPr>
        <p:spPr>
          <a:xfrm>
            <a:off x="5287739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02194ADC-533C-CC03-C944-087B4BB49763}"/>
              </a:ext>
            </a:extLst>
          </p:cNvPr>
          <p:cNvSpPr/>
          <p:nvPr/>
        </p:nvSpPr>
        <p:spPr>
          <a:xfrm>
            <a:off x="5287739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доходов от логистических услуг, увеличение спроса на качественную дорожно-транспортную инфраструктуру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620A350A-0C83-6169-7BB7-91190AAC56AA}"/>
              </a:ext>
            </a:extLst>
          </p:cNvPr>
          <p:cNvSpPr/>
          <p:nvPr/>
        </p:nvSpPr>
        <p:spPr>
          <a:xfrm>
            <a:off x="7620885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id="{5E94A2F5-2793-E16F-26F2-58AAB470AE7B}"/>
              </a:ext>
            </a:extLst>
          </p:cNvPr>
          <p:cNvSpPr/>
          <p:nvPr/>
        </p:nvSpPr>
        <p:spPr>
          <a:xfrm>
            <a:off x="7620885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5A205FB9-C2AC-0FA9-A12E-99D0E94D43CB}"/>
              </a:ext>
            </a:extLst>
          </p:cNvPr>
          <p:cNvSpPr/>
          <p:nvPr/>
        </p:nvSpPr>
        <p:spPr>
          <a:xfrm>
            <a:off x="7620885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3B98B1CF-4517-BBF5-E0FD-1FF08E092530}"/>
              </a:ext>
            </a:extLst>
          </p:cNvPr>
          <p:cNvSpPr/>
          <p:nvPr/>
        </p:nvSpPr>
        <p:spPr>
          <a:xfrm>
            <a:off x="7620885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логистических путей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рынков сбыта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инвестиционной привлекательности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0B159CCD-8DCC-35D9-D343-F8D7980C00D8}"/>
              </a:ext>
            </a:extLst>
          </p:cNvPr>
          <p:cNvSpPr/>
          <p:nvPr/>
        </p:nvSpPr>
        <p:spPr>
          <a:xfrm>
            <a:off x="621447" y="330815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производство машин, спецтехники и оборудования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8EA64575-B412-1ABF-E226-D9E08A3F70D2}"/>
              </a:ext>
            </a:extLst>
          </p:cNvPr>
          <p:cNvSpPr/>
          <p:nvPr/>
        </p:nvSpPr>
        <p:spPr>
          <a:xfrm>
            <a:off x="621447" y="435190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туризм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id="{21FF861E-9E86-E5A4-972D-4CB1732EF982}"/>
              </a:ext>
            </a:extLst>
          </p:cNvPr>
          <p:cNvSpPr/>
          <p:nvPr/>
        </p:nvSpPr>
        <p:spPr>
          <a:xfrm>
            <a:off x="621447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                    И ХРАНЕНИЕ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:a16="http://schemas.microsoft.com/office/drawing/2014/main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:a16="http://schemas.microsoft.com/office/drawing/2014/main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3593582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:a16="http://schemas.microsoft.com/office/drawing/2014/main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67" name="Рисунок 66" descr="Золотые слитки со сплошной заливкой">
            <a:extLst>
              <a:ext uri="{FF2B5EF4-FFF2-40B4-BE49-F238E27FC236}">
                <a16:creationId xmlns:a16="http://schemas.microsoft.com/office/drawing/2014/main" id="{B0CC6219-D947-1401-0A40-495B03354A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1F72B-78FB-C0E5-AB47-4F01C133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83604F0B-1B63-9830-5465-9207F27CD48C}"/>
              </a:ext>
            </a:extLst>
          </p:cNvPr>
          <p:cNvSpPr/>
          <p:nvPr/>
        </p:nvSpPr>
        <p:spPr>
          <a:xfrm>
            <a:off x="627015" y="1956988"/>
            <a:ext cx="9136387" cy="1260666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4733D63F-9C91-7172-A732-28E6372E6603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F1C0A-0B2A-DA06-9CBA-B877B267DC3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РЕАЛИЗУЕМЫЕ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71DB78E3-261E-0A63-C832-846882E4B22E}"/>
              </a:ext>
            </a:extLst>
          </p:cNvPr>
          <p:cNvSpPr/>
          <p:nvPr/>
        </p:nvSpPr>
        <p:spPr>
          <a:xfrm>
            <a:off x="627017" y="163628"/>
            <a:ext cx="233484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7163517-862E-F95A-CFC5-24B3C29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3D0F098-1E6E-711D-3B14-A0204797B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575278"/>
              </p:ext>
            </p:extLst>
          </p:nvPr>
        </p:nvGraphicFramePr>
        <p:xfrm>
          <a:off x="627015" y="1376760"/>
          <a:ext cx="9136390" cy="1840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</a:tblGrid>
              <a:tr h="795414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ПРОЕКТА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РЕАЛИЗАЦИИ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1045479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«Русский Дом»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Логистический центр "</a:t>
                      </a:r>
                      <a:r>
                        <a:rPr lang="ru-RU" sz="900" b="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Черемисиновский</a:t>
                      </a: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FEAC1D7-97FF-AE29-136F-32347288D2C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08" y="2451963"/>
            <a:ext cx="360362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469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66BDC-3FDF-7E19-F2FB-6BEC5633E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E7DE80EC-0D5E-2CE5-A253-1B23860C0938}"/>
              </a:ext>
            </a:extLst>
          </p:cNvPr>
          <p:cNvSpPr/>
          <p:nvPr/>
        </p:nvSpPr>
        <p:spPr>
          <a:xfrm>
            <a:off x="627016" y="1401546"/>
            <a:ext cx="2951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234438-277E-E93E-9F0B-6A07A103DC9E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ПОДРАЗУМЕВАЮЩИЕ ИНТЕГРАЦИОННЫЕ РЕШЕНИЯ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A36DF5A3-29D2-433D-5105-9AE66CAD081F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id="{FB40795E-ECF7-9484-3869-35FAD00F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DCFE9C40-B962-807E-4F57-B06931E7A9CF}"/>
              </a:ext>
            </a:extLst>
          </p:cNvPr>
          <p:cNvSpPr/>
          <p:nvPr/>
        </p:nvSpPr>
        <p:spPr>
          <a:xfrm>
            <a:off x="3715186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ПРЕДПОСЫЛКИ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D7DFB136-02A2-AE0A-8B68-20139327D9C7}"/>
              </a:ext>
            </a:extLst>
          </p:cNvPr>
          <p:cNvSpPr/>
          <p:nvPr/>
        </p:nvSpPr>
        <p:spPr>
          <a:xfrm>
            <a:off x="3716905" y="2294500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промышленных предприятий, потребность улучшения экологической составляющей округа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Скругленный прямоугольник 72">
            <a:extLst>
              <a:ext uri="{FF2B5EF4-FFF2-40B4-BE49-F238E27FC236}">
                <a16:creationId xmlns:a16="http://schemas.microsoft.com/office/drawing/2014/main" id="{2F060A51-0F2B-363B-5CB8-B01458A861EB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ПОЯСНЕНИЕ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BD2D95E1-482D-ED49-3278-F9B13CD646F5}"/>
              </a:ext>
            </a:extLst>
          </p:cNvPr>
          <p:cNvSpPr/>
          <p:nvPr/>
        </p:nvSpPr>
        <p:spPr>
          <a:xfrm>
            <a:off x="621446" y="2284898"/>
            <a:ext cx="2934749" cy="912927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ПРЕДПРИЯТИЯ ПО БЕЗОТХОДНОЙ ПЕРЕРАБОТКЕ ПРОМЫШЛЕННЫХ ОТХОДОВ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15DA7B63-15C3-8BD4-B69B-67FC0FF2FF1C}"/>
              </a:ext>
            </a:extLst>
          </p:cNvPr>
          <p:cNvSpPr/>
          <p:nvPr/>
        </p:nvSpPr>
        <p:spPr>
          <a:xfrm>
            <a:off x="621446" y="330815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СЕРВИСА ПО ПОДБОРУ ЛУЧШЕГО ВАРИАНТА ЛОГИСТИКИ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167C0716-A05D-1621-2CBB-28E172CCB494}"/>
              </a:ext>
            </a:extLst>
          </p:cNvPr>
          <p:cNvSpPr/>
          <p:nvPr/>
        </p:nvSpPr>
        <p:spPr>
          <a:xfrm>
            <a:off x="621446" y="4351906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ЦЕХА ПО ПРОИЗВОДСТВУ ЁЛОЧНЫХ ИГРУШЕК НА СТЕКОЛЬНОМ ЗАВОДЕ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5B831CE5-5EF6-D2B0-B1EA-7CCDE35543AD}"/>
              </a:ext>
            </a:extLst>
          </p:cNvPr>
          <p:cNvSpPr/>
          <p:nvPr/>
        </p:nvSpPr>
        <p:spPr>
          <a:xfrm>
            <a:off x="621446" y="539823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ПРОМЫШЛЕННОГО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C9A40C-119F-3EC0-18BB-806107FE5491}"/>
              </a:ext>
            </a:extLst>
          </p:cNvPr>
          <p:cNvSpPr txBox="1"/>
          <p:nvPr/>
        </p:nvSpPr>
        <p:spPr>
          <a:xfrm>
            <a:off x="632590" y="6365207"/>
            <a:ext cx="68077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*Данные решения выбраны на основе сфер деятельности предприятий, возможностей интеграций и потенциалу развития покупала компаний и отраслей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id="{07A62703-E669-90E7-14C5-24861E469126}"/>
              </a:ext>
            </a:extLst>
          </p:cNvPr>
          <p:cNvSpPr/>
          <p:nvPr/>
        </p:nvSpPr>
        <p:spPr>
          <a:xfrm>
            <a:off x="3724106" y="333996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предприятий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регулярно использующих грузоперевозки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CA26F835-0B95-897E-6063-4F93BAC8FD94}"/>
              </a:ext>
            </a:extLst>
          </p:cNvPr>
          <p:cNvSpPr/>
          <p:nvPr/>
        </p:nvSpPr>
        <p:spPr>
          <a:xfrm>
            <a:off x="3724106" y="438543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Возможности расширения функциональности существующего предприятия</a:t>
            </a: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8A45D0F1-B7AD-B411-0327-CE1C4017B2D4}"/>
              </a:ext>
            </a:extLst>
          </p:cNvPr>
          <p:cNvSpPr/>
          <p:nvPr/>
        </p:nvSpPr>
        <p:spPr>
          <a:xfrm>
            <a:off x="3731307" y="543090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предприятий, которые было бы интересно посетить туристам</a:t>
            </a: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9EEA01EE-7DB6-0FD9-25A5-44A7A7285E21}"/>
              </a:ext>
            </a:extLst>
          </p:cNvPr>
          <p:cNvSpPr/>
          <p:nvPr/>
        </p:nvSpPr>
        <p:spPr>
          <a:xfrm>
            <a:off x="6819477" y="228984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Позволит минимизировать дорогостоящее                     и экологически небезопасные методы сжигания               и захоронения отходом</a:t>
            </a: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12A29E5A-1FC1-A504-AD05-3731BB6D4051}"/>
              </a:ext>
            </a:extLst>
          </p:cNvPr>
          <p:cNvSpPr/>
          <p:nvPr/>
        </p:nvSpPr>
        <p:spPr>
          <a:xfrm>
            <a:off x="6819477" y="333531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Позволит оптимизировать бизнес-процессы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C00317B0-C8FD-EE5D-4E82-1DAABC8B9F1D}"/>
              </a:ext>
            </a:extLst>
          </p:cNvPr>
          <p:cNvSpPr/>
          <p:nvPr/>
        </p:nvSpPr>
        <p:spPr>
          <a:xfrm>
            <a:off x="6819477" y="438078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spc="-3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нового цеха на базе текущего производства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бренда компании, расширение производства и увеличение доходов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650FD8A6-963A-5995-BA9F-9B78037E8BC9}"/>
              </a:ext>
            </a:extLst>
          </p:cNvPr>
          <p:cNvSpPr/>
          <p:nvPr/>
        </p:nvSpPr>
        <p:spPr>
          <a:xfrm>
            <a:off x="6819477" y="5426252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Внедрение в работу предприятий процессов          по взаимодействию с туристами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Популяризации производственных профессий</a:t>
            </a:r>
          </a:p>
        </p:txBody>
      </p:sp>
      <p:pic>
        <p:nvPicPr>
          <p:cNvPr id="39" name="Рисунок 38" descr="Переработка со сплошной заливкой">
            <a:extLst>
              <a:ext uri="{FF2B5EF4-FFF2-40B4-BE49-F238E27FC236}">
                <a16:creationId xmlns:a16="http://schemas.microsoft.com/office/drawing/2014/main" id="{1E70E407-4E40-D916-E4BF-214E5495D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2561361"/>
            <a:ext cx="360000" cy="360000"/>
          </a:xfrm>
          <a:prstGeom prst="rect">
            <a:avLst/>
          </a:prstGeom>
        </p:spPr>
      </p:pic>
      <p:pic>
        <p:nvPicPr>
          <p:cNvPr id="40" name="Рисунок 39" descr="Схема с ветвлением со сплошной заливкой">
            <a:extLst>
              <a:ext uri="{FF2B5EF4-FFF2-40B4-BE49-F238E27FC236}">
                <a16:creationId xmlns:a16="http://schemas.microsoft.com/office/drawing/2014/main" id="{0CA82A5A-9B27-500A-36E8-AC7CAAFB6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3606979"/>
            <a:ext cx="360000" cy="360000"/>
          </a:xfrm>
          <a:prstGeom prst="rect">
            <a:avLst/>
          </a:prstGeom>
        </p:spPr>
      </p:pic>
      <p:pic>
        <p:nvPicPr>
          <p:cNvPr id="42" name="Рисунок 41" descr="Новогодняя ёлка со сплошной заливкой">
            <a:extLst>
              <a:ext uri="{FF2B5EF4-FFF2-40B4-BE49-F238E27FC236}">
                <a16:creationId xmlns:a16="http://schemas.microsoft.com/office/drawing/2014/main" id="{9B0A7EBD-D696-3B5D-1D40-CAA460E1C0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43" name="Рисунок 42" descr="Производство со сплошной заливкой">
            <a:extLst>
              <a:ext uri="{FF2B5EF4-FFF2-40B4-BE49-F238E27FC236}">
                <a16:creationId xmlns:a16="http://schemas.microsoft.com/office/drawing/2014/main" id="{9A28CC72-C8D7-D9F1-192E-20D9A64B6F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BDDE5A-DDA1-CD42-B7BB-B75755FD0DB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</p:spTree>
    <p:extLst>
      <p:ext uri="{BB962C8B-B14F-4D97-AF65-F5344CB8AC3E}">
        <p14:creationId xmlns:p14="http://schemas.microsoft.com/office/powerpoint/2010/main" val="28502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71">
            <a:extLst>
              <a:ext uri="{FF2B5EF4-FFF2-40B4-BE49-F238E27FC236}">
                <a16:creationId xmlns:a16="http://schemas.microsoft.com/office/drawing/2014/main" id="{7A67C44F-9FE2-46A8-A5FD-865B27B6DC92}"/>
              </a:ext>
            </a:extLst>
          </p:cNvPr>
          <p:cNvSpPr/>
          <p:nvPr/>
        </p:nvSpPr>
        <p:spPr>
          <a:xfrm>
            <a:off x="5765142" y="1134749"/>
            <a:ext cx="4064377" cy="5213878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4AB4275E-A2C3-4BCB-B15A-8D4DC4CAA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760630" y="1122173"/>
            <a:ext cx="4064376" cy="4613653"/>
          </a:xfrm>
          <a:custGeom>
            <a:avLst/>
            <a:gdLst>
              <a:gd name="connsiteX0" fmla="*/ 286335 w 4064376"/>
              <a:gd name="connsiteY0" fmla="*/ 0 h 4613653"/>
              <a:gd name="connsiteX1" fmla="*/ 3778042 w 4064376"/>
              <a:gd name="connsiteY1" fmla="*/ 0 h 4613653"/>
              <a:gd name="connsiteX2" fmla="*/ 4058560 w 4064376"/>
              <a:gd name="connsiteY2" fmla="*/ 228629 h 4613653"/>
              <a:gd name="connsiteX3" fmla="*/ 4064376 w 4064376"/>
              <a:gd name="connsiteY3" fmla="*/ 286326 h 4613653"/>
              <a:gd name="connsiteX4" fmla="*/ 4064376 w 4064376"/>
              <a:gd name="connsiteY4" fmla="*/ 4613653 h 4613653"/>
              <a:gd name="connsiteX5" fmla="*/ 0 w 4064376"/>
              <a:gd name="connsiteY5" fmla="*/ 4613653 h 4613653"/>
              <a:gd name="connsiteX6" fmla="*/ 0 w 4064376"/>
              <a:gd name="connsiteY6" fmla="*/ 286335 h 4613653"/>
              <a:gd name="connsiteX7" fmla="*/ 286335 w 4064376"/>
              <a:gd name="connsiteY7" fmla="*/ 0 h 4613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4376" h="4613653">
                <a:moveTo>
                  <a:pt x="286335" y="0"/>
                </a:moveTo>
                <a:lnTo>
                  <a:pt x="3778042" y="0"/>
                </a:lnTo>
                <a:cubicBezTo>
                  <a:pt x="3916413" y="0"/>
                  <a:pt x="4031860" y="98151"/>
                  <a:pt x="4058560" y="228629"/>
                </a:cubicBezTo>
                <a:lnTo>
                  <a:pt x="4064376" y="286326"/>
                </a:lnTo>
                <a:lnTo>
                  <a:pt x="4064376" y="4613653"/>
                </a:lnTo>
                <a:lnTo>
                  <a:pt x="0" y="4613653"/>
                </a:lnTo>
                <a:lnTo>
                  <a:pt x="0" y="286335"/>
                </a:lnTo>
                <a:cubicBezTo>
                  <a:pt x="0" y="128197"/>
                  <a:pt x="128197" y="0"/>
                  <a:pt x="286335" y="0"/>
                </a:cubicBezTo>
                <a:close/>
              </a:path>
            </a:pathLst>
          </a:cu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62CA7548-6045-4ECD-4A16-A7415314D93C}"/>
              </a:ext>
            </a:extLst>
          </p:cNvPr>
          <p:cNvSpPr/>
          <p:nvPr/>
        </p:nvSpPr>
        <p:spPr>
          <a:xfrm>
            <a:off x="621668" y="4941668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сайте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Инвестиционный карты России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7" name="Рисунок 176" descr="Протекающий кран со сплошной заливкой">
            <a:extLst>
              <a:ext uri="{FF2B5EF4-FFF2-40B4-BE49-F238E27FC236}">
                <a16:creationId xmlns:a16="http://schemas.microsoft.com/office/drawing/2014/main" id="{CA8B5039-688D-6BC4-F5B2-17D48DBC27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3824239"/>
            <a:ext cx="360000" cy="360000"/>
          </a:xfrm>
          <a:prstGeom prst="rect">
            <a:avLst/>
          </a:prstGeom>
        </p:spPr>
      </p:pic>
      <p:pic>
        <p:nvPicPr>
          <p:cNvPr id="176" name="Рисунок 175" descr="Протекающий кран со сплошной заливкой">
            <a:extLst>
              <a:ext uri="{FF2B5EF4-FFF2-40B4-BE49-F238E27FC236}">
                <a16:creationId xmlns:a16="http://schemas.microsoft.com/office/drawing/2014/main" id="{3E68B0A0-4742-F882-8E9C-7A80A16BF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313" y="3327380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627015" y="1401547"/>
            <a:ext cx="5045169" cy="1253923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6235330" y="6007779"/>
            <a:ext cx="172926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Свободная инвестиционная площадка</a:t>
            </a:r>
          </a:p>
        </p:txBody>
      </p:sp>
      <p:sp>
        <p:nvSpPr>
          <p:cNvPr id="83" name="Скругленный прямоугольник 82">
            <a:extLst>
              <a:ext uri="{FF2B5EF4-FFF2-40B4-BE49-F238E27FC236}">
                <a16:creationId xmlns:a16="http://schemas.microsoft.com/office/drawing/2014/main" id="{50403483-55E7-7CD7-1A34-AF319242838E}"/>
              </a:ext>
            </a:extLst>
          </p:cNvPr>
          <p:cNvSpPr/>
          <p:nvPr/>
        </p:nvSpPr>
        <p:spPr>
          <a:xfrm>
            <a:off x="7747912" y="3219765"/>
            <a:ext cx="441100" cy="418469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:a16="http://schemas.microsoft.com/office/drawing/2014/main" id="{ED5127D8-F80B-2E74-96D7-6C60603119FC}"/>
              </a:ext>
            </a:extLst>
          </p:cNvPr>
          <p:cNvSpPr/>
          <p:nvPr/>
        </p:nvSpPr>
        <p:spPr>
          <a:xfrm>
            <a:off x="621668" y="2760771"/>
            <a:ext cx="5050516" cy="2075596"/>
          </a:xfrm>
          <a:prstGeom prst="roundRect">
            <a:avLst>
              <a:gd name="adj" fmla="val 1252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1D28A327-E730-2B92-6BD0-2BE87DFA2691}"/>
              </a:ext>
            </a:extLst>
          </p:cNvPr>
          <p:cNvSpPr txBox="1"/>
          <p:nvPr/>
        </p:nvSpPr>
        <p:spPr>
          <a:xfrm>
            <a:off x="622937" y="3002834"/>
            <a:ext cx="50492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6D9E1F9-3174-97AD-989C-6D9ADCBE2F71}"/>
              </a:ext>
            </a:extLst>
          </p:cNvPr>
          <p:cNvSpPr txBox="1"/>
          <p:nvPr/>
        </p:nvSpPr>
        <p:spPr>
          <a:xfrm>
            <a:off x="821550" y="1582759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58C2C973-5563-55D5-F202-5DA06EA91736}"/>
              </a:ext>
            </a:extLst>
          </p:cNvPr>
          <p:cNvSpPr txBox="1"/>
          <p:nvPr/>
        </p:nvSpPr>
        <p:spPr>
          <a:xfrm>
            <a:off x="821550" y="2052325"/>
            <a:ext cx="162796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ПЛОЩАДОКИ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Прямая соединительная линия 136">
            <a:extLst>
              <a:ext uri="{FF2B5EF4-FFF2-40B4-BE49-F238E27FC236}">
                <a16:creationId xmlns:a16="http://schemas.microsoft.com/office/drawing/2014/main" id="{232EBB5B-D463-93FE-88A2-B246377A86B1}"/>
              </a:ext>
            </a:extLst>
          </p:cNvPr>
          <p:cNvCxnSpPr>
            <a:cxnSpLocks/>
          </p:cNvCxnSpPr>
          <p:nvPr/>
        </p:nvCxnSpPr>
        <p:spPr>
          <a:xfrm>
            <a:off x="3270704" y="1600649"/>
            <a:ext cx="0" cy="85571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988ACE5A-6D1B-F8A8-DF02-1D7D941D0CDF}"/>
              </a:ext>
            </a:extLst>
          </p:cNvPr>
          <p:cNvSpPr txBox="1"/>
          <p:nvPr/>
        </p:nvSpPr>
        <p:spPr>
          <a:xfrm>
            <a:off x="3380519" y="1768265"/>
            <a:ext cx="24271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0D9C8C4-A496-33F2-C518-0068D65EEB43}"/>
              </a:ext>
            </a:extLst>
          </p:cNvPr>
          <p:cNvSpPr txBox="1"/>
          <p:nvPr/>
        </p:nvSpPr>
        <p:spPr>
          <a:xfrm>
            <a:off x="3657004" y="1811739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Greenfield'a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E28CB67B-99F6-62CC-86C1-A8ABE0B7D973}"/>
              </a:ext>
            </a:extLst>
          </p:cNvPr>
          <p:cNvSpPr txBox="1"/>
          <p:nvPr/>
        </p:nvSpPr>
        <p:spPr>
          <a:xfrm>
            <a:off x="3379078" y="2110331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05818B8-E10D-8BD3-4D88-DBED1EE7520E}"/>
              </a:ext>
            </a:extLst>
          </p:cNvPr>
          <p:cNvSpPr txBox="1"/>
          <p:nvPr/>
        </p:nvSpPr>
        <p:spPr>
          <a:xfrm>
            <a:off x="3657004" y="2160860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654FC60-0AEC-4D72-3067-D5804B890430}"/>
              </a:ext>
            </a:extLst>
          </p:cNvPr>
          <p:cNvSpPr txBox="1"/>
          <p:nvPr/>
        </p:nvSpPr>
        <p:spPr>
          <a:xfrm>
            <a:off x="1168749" y="3338103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горячая вода (м3)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48F919B7-90B8-C9E2-4B26-E6EE9FAC0F10}"/>
              </a:ext>
            </a:extLst>
          </p:cNvPr>
          <p:cNvSpPr txBox="1"/>
          <p:nvPr/>
        </p:nvSpPr>
        <p:spPr>
          <a:xfrm>
            <a:off x="1168749" y="3827655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холодная вода (м3)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90DEA080-6B2C-362A-231A-C9436F916D74}"/>
              </a:ext>
            </a:extLst>
          </p:cNvPr>
          <p:cNvSpPr txBox="1"/>
          <p:nvPr/>
        </p:nvSpPr>
        <p:spPr>
          <a:xfrm>
            <a:off x="1164855" y="4323130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21,99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 (м3)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EA739D09-46B0-1DCC-5AF6-CC88281C6D1B}"/>
              </a:ext>
            </a:extLst>
          </p:cNvPr>
          <p:cNvSpPr txBox="1"/>
          <p:nvPr/>
        </p:nvSpPr>
        <p:spPr>
          <a:xfrm>
            <a:off x="3561826" y="3343641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7,11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природный газ (м3)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2C4EF67B-79D6-EF4B-9677-0966A8E74B66}"/>
              </a:ext>
            </a:extLst>
          </p:cNvPr>
          <p:cNvSpPr txBox="1"/>
          <p:nvPr/>
        </p:nvSpPr>
        <p:spPr>
          <a:xfrm>
            <a:off x="3561826" y="3833193"/>
            <a:ext cx="192227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(кВт ч.)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AED396BB-12B2-75E3-FB8C-029EA35F4927}"/>
              </a:ext>
            </a:extLst>
          </p:cNvPr>
          <p:cNvSpPr txBox="1"/>
          <p:nvPr/>
        </p:nvSpPr>
        <p:spPr>
          <a:xfrm>
            <a:off x="3557931" y="4328668"/>
            <a:ext cx="19736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2311,37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отопление (за  ед. энергии)</a:t>
            </a: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270" y="5079738"/>
            <a:ext cx="360000" cy="360000"/>
          </a:xfrm>
          <a:prstGeom prst="rect">
            <a:avLst/>
          </a:prstGeom>
        </p:spPr>
      </p:pic>
      <p:pic>
        <p:nvPicPr>
          <p:cNvPr id="173" name="Рисунок 172" descr="Электрическая опора со сплошной заливкой">
            <a:extLst>
              <a:ext uri="{FF2B5EF4-FFF2-40B4-BE49-F238E27FC236}">
                <a16:creationId xmlns:a16="http://schemas.microsoft.com/office/drawing/2014/main" id="{FEA428CD-D6DA-61F4-7EBB-968108BFDB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138496" y="3824239"/>
            <a:ext cx="360000" cy="360000"/>
          </a:xfrm>
          <a:prstGeom prst="rect">
            <a:avLst/>
          </a:prstGeom>
        </p:spPr>
      </p:pic>
      <p:pic>
        <p:nvPicPr>
          <p:cNvPr id="179" name="Рисунок 178" descr="Пожарный гидрант со сплошной заливкой">
            <a:extLst>
              <a:ext uri="{FF2B5EF4-FFF2-40B4-BE49-F238E27FC236}">
                <a16:creationId xmlns:a16="http://schemas.microsoft.com/office/drawing/2014/main" id="{26CFD593-1555-3116-29C0-D51F46C064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3270" y="4322442"/>
            <a:ext cx="360000" cy="360000"/>
          </a:xfrm>
          <a:prstGeom prst="rect">
            <a:avLst/>
          </a:prstGeom>
        </p:spPr>
      </p:pic>
      <p:pic>
        <p:nvPicPr>
          <p:cNvPr id="174" name="Рисунок 173" descr="Огонь со сплошной заливкой">
            <a:extLst>
              <a:ext uri="{FF2B5EF4-FFF2-40B4-BE49-F238E27FC236}">
                <a16:creationId xmlns:a16="http://schemas.microsoft.com/office/drawing/2014/main" id="{4E6702C2-FCBA-D354-8453-B85C8EB372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138496" y="3311961"/>
            <a:ext cx="360000" cy="360000"/>
          </a:xfrm>
          <a:prstGeom prst="rect">
            <a:avLst/>
          </a:prstGeom>
        </p:spPr>
      </p:pic>
      <p:pic>
        <p:nvPicPr>
          <p:cNvPr id="185" name="Рисунок 184" descr="Термометр со сплошной заливкой">
            <a:extLst>
              <a:ext uri="{FF2B5EF4-FFF2-40B4-BE49-F238E27FC236}">
                <a16:creationId xmlns:a16="http://schemas.microsoft.com/office/drawing/2014/main" id="{21BB5F51-A94F-2FA1-7F61-917E20038F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36172" y="4324726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573855-2890-5E85-14C0-7DA28851F63A}"/>
              </a:ext>
            </a:extLst>
          </p:cNvPr>
          <p:cNvSpPr txBox="1"/>
          <p:nvPr/>
        </p:nvSpPr>
        <p:spPr>
          <a:xfrm>
            <a:off x="729384" y="6513429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pic>
        <p:nvPicPr>
          <p:cNvPr id="86" name="Рисунок 85" descr="Маркер со сплошной заливкой">
            <a:extLst>
              <a:ext uri="{FF2B5EF4-FFF2-40B4-BE49-F238E27FC236}">
                <a16:creationId xmlns:a16="http://schemas.microsoft.com/office/drawing/2014/main" id="{BDE3FE57-36A9-4A5A-8350-D951BFE14D2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31171" y="5846253"/>
            <a:ext cx="360000" cy="360000"/>
          </a:xfrm>
          <a:prstGeom prst="rect">
            <a:avLst/>
          </a:prstGeom>
        </p:spPr>
      </p:pic>
      <p:pic>
        <p:nvPicPr>
          <p:cNvPr id="95" name="Рисунок 94" descr="Маркер со сплошной заливкой">
            <a:extLst>
              <a:ext uri="{FF2B5EF4-FFF2-40B4-BE49-F238E27FC236}">
                <a16:creationId xmlns:a16="http://schemas.microsoft.com/office/drawing/2014/main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841115" y="3305522"/>
            <a:ext cx="246954" cy="246954"/>
          </a:xfrm>
          <a:prstGeom prst="rect">
            <a:avLst/>
          </a:prstGeom>
        </p:spPr>
      </p:pic>
      <p:pic>
        <p:nvPicPr>
          <p:cNvPr id="36" name="Рисунок 35" descr="Маркер со сплошной заливкой">
            <a:extLst>
              <a:ext uri="{FF2B5EF4-FFF2-40B4-BE49-F238E27FC236}">
                <a16:creationId xmlns:a16="http://schemas.microsoft.com/office/drawing/2014/main" id="{59AC920A-39E4-4983-9224-80A7B955E39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183460" y="3428999"/>
            <a:ext cx="273629" cy="273629"/>
          </a:xfrm>
          <a:prstGeom prst="rect">
            <a:avLst/>
          </a:prstGeom>
        </p:spPr>
      </p:pic>
      <p:pic>
        <p:nvPicPr>
          <p:cNvPr id="37" name="Рисунок 36" descr="Маркер со сплошной заливкой">
            <a:extLst>
              <a:ext uri="{FF2B5EF4-FFF2-40B4-BE49-F238E27FC236}">
                <a16:creationId xmlns:a16="http://schemas.microsoft.com/office/drawing/2014/main" id="{F97136C1-707B-45A6-B2F4-04E90144BED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596565" y="3604873"/>
            <a:ext cx="273629" cy="273629"/>
          </a:xfrm>
          <a:prstGeom prst="rect">
            <a:avLst/>
          </a:prstGeom>
        </p:spPr>
      </p:pic>
      <p:pic>
        <p:nvPicPr>
          <p:cNvPr id="38" name="Рисунок 37" descr="Маркер со сплошной заливкой">
            <a:extLst>
              <a:ext uri="{FF2B5EF4-FFF2-40B4-BE49-F238E27FC236}">
                <a16:creationId xmlns:a16="http://schemas.microsoft.com/office/drawing/2014/main" id="{7DA4956A-BE14-4D6A-B83B-F59CB8C76E8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22936" y="2979498"/>
            <a:ext cx="273629" cy="273629"/>
          </a:xfrm>
          <a:prstGeom prst="rect">
            <a:avLst/>
          </a:prstGeom>
        </p:spPr>
      </p:pic>
      <p:pic>
        <p:nvPicPr>
          <p:cNvPr id="39" name="Рисунок 38" descr="Маркер со сплошной заливкой">
            <a:extLst>
              <a:ext uri="{FF2B5EF4-FFF2-40B4-BE49-F238E27FC236}">
                <a16:creationId xmlns:a16="http://schemas.microsoft.com/office/drawing/2014/main" id="{6E6C37BE-4C25-46DF-A1E8-5F2CBC1BBF1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278713" y="3468058"/>
            <a:ext cx="273629" cy="27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hlinkClick r:id="rId3"/>
            <a:extLst>
              <a:ext uri="{FF2B5EF4-FFF2-40B4-BE49-F238E27FC236}">
                <a16:creationId xmlns:a16="http://schemas.microsoft.com/office/drawing/2014/main" id="{959288B3-6129-0F6E-2F82-BEEB0DD1000F}"/>
              </a:ext>
            </a:extLst>
          </p:cNvPr>
          <p:cNvSpPr/>
          <p:nvPr/>
        </p:nvSpPr>
        <p:spPr>
          <a:xfrm>
            <a:off x="62701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hlinkClick r:id="rId4"/>
            <a:extLst>
              <a:ext uri="{FF2B5EF4-FFF2-40B4-BE49-F238E27FC236}">
                <a16:creationId xmlns:a16="http://schemas.microsoft.com/office/drawing/2014/main" id="{74865467-DC3F-30ED-A2E2-AE772E0BB58C}"/>
              </a:ext>
            </a:extLst>
          </p:cNvPr>
          <p:cNvSpPr/>
          <p:nvPr/>
        </p:nvSpPr>
        <p:spPr>
          <a:xfrm>
            <a:off x="2485202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1" name="Скругленный прямоугольник 20">
            <a:hlinkClick r:id="rId5"/>
            <a:extLst>
              <a:ext uri="{FF2B5EF4-FFF2-40B4-BE49-F238E27FC236}">
                <a16:creationId xmlns:a16="http://schemas.microsoft.com/office/drawing/2014/main" id="{6035FA24-3445-92D9-8779-8906CA8356A4}"/>
              </a:ext>
            </a:extLst>
          </p:cNvPr>
          <p:cNvSpPr/>
          <p:nvPr/>
        </p:nvSpPr>
        <p:spPr>
          <a:xfrm>
            <a:off x="4343390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Скругленный прямоугольник 21">
            <a:hlinkClick r:id="rId6"/>
            <a:extLst>
              <a:ext uri="{FF2B5EF4-FFF2-40B4-BE49-F238E27FC236}">
                <a16:creationId xmlns:a16="http://schemas.microsoft.com/office/drawing/2014/main" id="{A930814C-6C32-C14B-E8DE-92769C490880}"/>
              </a:ext>
            </a:extLst>
          </p:cNvPr>
          <p:cNvSpPr/>
          <p:nvPr/>
        </p:nvSpPr>
        <p:spPr>
          <a:xfrm>
            <a:off x="6201578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3" name="Скругленный прямоугольник 22">
            <a:hlinkClick r:id="rId7"/>
            <a:extLst>
              <a:ext uri="{FF2B5EF4-FFF2-40B4-BE49-F238E27FC236}">
                <a16:creationId xmlns:a16="http://schemas.microsoft.com/office/drawing/2014/main" id="{01182952-42FD-E2F5-AE20-138C900DE067}"/>
              </a:ext>
            </a:extLst>
          </p:cNvPr>
          <p:cNvSpPr/>
          <p:nvPr/>
        </p:nvSpPr>
        <p:spPr>
          <a:xfrm>
            <a:off x="805976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737CB4FA-74E4-CF19-B214-F7A2247C9D35}"/>
              </a:ext>
            </a:extLst>
          </p:cNvPr>
          <p:cNvSpPr/>
          <p:nvPr/>
        </p:nvSpPr>
        <p:spPr>
          <a:xfrm>
            <a:off x="62701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DBBEF72-E326-F688-F2DF-29A8A297810A}"/>
              </a:ext>
            </a:extLst>
          </p:cNvPr>
          <p:cNvSpPr/>
          <p:nvPr/>
        </p:nvSpPr>
        <p:spPr>
          <a:xfrm>
            <a:off x="2485202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1F094A80-5BAE-32C7-EA15-5459001EDA76}"/>
              </a:ext>
            </a:extLst>
          </p:cNvPr>
          <p:cNvSpPr/>
          <p:nvPr/>
        </p:nvSpPr>
        <p:spPr>
          <a:xfrm>
            <a:off x="4343390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id="{A39F93CA-3AA3-0119-407F-5C489857FB7F}"/>
              </a:ext>
            </a:extLst>
          </p:cNvPr>
          <p:cNvSpPr/>
          <p:nvPr/>
        </p:nvSpPr>
        <p:spPr>
          <a:xfrm>
            <a:off x="6201578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id="{44ADC4D1-8BC2-CA35-A570-1D20527B0079}"/>
              </a:ext>
            </a:extLst>
          </p:cNvPr>
          <p:cNvSpPr/>
          <p:nvPr/>
        </p:nvSpPr>
        <p:spPr>
          <a:xfrm>
            <a:off x="805976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46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3DA13379-7070-0B20-1B13-073470D0CFB7}"/>
              </a:ext>
            </a:extLst>
          </p:cNvPr>
          <p:cNvSpPr/>
          <p:nvPr/>
        </p:nvSpPr>
        <p:spPr>
          <a:xfrm>
            <a:off x="105310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FDD239D5-900C-057A-54CE-1A882E44D0FF}"/>
              </a:ext>
            </a:extLst>
          </p:cNvPr>
          <p:cNvSpPr/>
          <p:nvPr/>
        </p:nvSpPr>
        <p:spPr>
          <a:xfrm>
            <a:off x="2603696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33857DB-2DA8-E6E3-4AD9-3428BA1DD7BC}"/>
              </a:ext>
            </a:extLst>
          </p:cNvPr>
          <p:cNvSpPr txBox="1"/>
          <p:nvPr/>
        </p:nvSpPr>
        <p:spPr>
          <a:xfrm>
            <a:off x="2603697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КОРПОРАЦИЯ РАЗВИТИЯ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FEB17594-FA55-5D4B-A29C-3B4D61CD6D8D}"/>
              </a:ext>
            </a:extLst>
          </p:cNvPr>
          <p:cNvSpPr/>
          <p:nvPr/>
        </p:nvSpPr>
        <p:spPr>
          <a:xfrm>
            <a:off x="2911295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56B14C1F-90BD-1C90-73F6-6C9F59151716}"/>
              </a:ext>
            </a:extLst>
          </p:cNvPr>
          <p:cNvSpPr/>
          <p:nvPr/>
        </p:nvSpPr>
        <p:spPr>
          <a:xfrm>
            <a:off x="443219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951FBD-1E74-BE7C-D4A3-F35376CDAEF3}"/>
              </a:ext>
            </a:extLst>
          </p:cNvPr>
          <p:cNvSpPr txBox="1"/>
          <p:nvPr/>
        </p:nvSpPr>
        <p:spPr>
          <a:xfrm>
            <a:off x="4432191" y="2209962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ФОНД РАЗВИТИЯ ПРОМЫШЛЕННОСТИ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B81A249F-DCE3-08A0-4B87-C67630735136}"/>
              </a:ext>
            </a:extLst>
          </p:cNvPr>
          <p:cNvSpPr/>
          <p:nvPr/>
        </p:nvSpPr>
        <p:spPr>
          <a:xfrm>
            <a:off x="473978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639E1C2B-6618-B164-86D8-41D1A9B3E5DC}"/>
              </a:ext>
            </a:extLst>
          </p:cNvPr>
          <p:cNvSpPr/>
          <p:nvPr/>
        </p:nvSpPr>
        <p:spPr>
          <a:xfrm>
            <a:off x="632455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627D5FE-F318-9DC8-513C-A48C26710BE8}"/>
              </a:ext>
            </a:extLst>
          </p:cNvPr>
          <p:cNvSpPr txBox="1"/>
          <p:nvPr/>
        </p:nvSpPr>
        <p:spPr>
          <a:xfrm>
            <a:off x="6324559" y="2209961"/>
            <a:ext cx="899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АНО «ЦЕНТР РАЗВИТИЯ ЭКСПОРТА НИЖЕГОРОДСКОЙ ОБЛАСТИ» 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3FEF74B3-ADEE-BCE6-D097-03A5BBB0295C}"/>
              </a:ext>
            </a:extLst>
          </p:cNvPr>
          <p:cNvSpPr/>
          <p:nvPr/>
        </p:nvSpPr>
        <p:spPr>
          <a:xfrm>
            <a:off x="663215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B85D94-72EE-69FE-106A-E428B04FDA7C}"/>
              </a:ext>
            </a:extLst>
          </p:cNvPr>
          <p:cNvSpPr txBox="1"/>
          <p:nvPr/>
        </p:nvSpPr>
        <p:spPr>
          <a:xfrm>
            <a:off x="8183501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Союз «Торгово-промышленная палата»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id="{CCE1A1AC-DAEB-CCA8-8C14-0F60DB7AEE2B}"/>
              </a:ext>
            </a:extLst>
          </p:cNvPr>
          <p:cNvSpPr/>
          <p:nvPr/>
        </p:nvSpPr>
        <p:spPr>
          <a:xfrm>
            <a:off x="849109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id="{9FD35FDE-44D5-69AA-B56A-DAAC1C428CDD}"/>
              </a:ext>
            </a:extLst>
          </p:cNvPr>
          <p:cNvSpPr/>
          <p:nvPr/>
        </p:nvSpPr>
        <p:spPr>
          <a:xfrm>
            <a:off x="74550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08ECDEF-3F43-3975-0B80-A87602F13F61}"/>
              </a:ext>
            </a:extLst>
          </p:cNvPr>
          <p:cNvSpPr txBox="1"/>
          <p:nvPr/>
        </p:nvSpPr>
        <p:spPr>
          <a:xfrm>
            <a:off x="745509" y="4074341"/>
            <a:ext cx="1456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ПРОМЫШЛЕННОСТИ, ТОРГОВЛИ И ПРЕДПРИНИМАТЕЛЬСТВА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id="{0C8E6F72-ACE9-B06A-C36F-14240F9C08ED}"/>
              </a:ext>
            </a:extLst>
          </p:cNvPr>
          <p:cNvSpPr/>
          <p:nvPr/>
        </p:nvSpPr>
        <p:spPr>
          <a:xfrm>
            <a:off x="105310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E95975D5-91C3-3E7B-853F-21C2CD5F1A04}"/>
              </a:ext>
            </a:extLst>
          </p:cNvPr>
          <p:cNvSpPr/>
          <p:nvPr/>
        </p:nvSpPr>
        <p:spPr>
          <a:xfrm>
            <a:off x="2603696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E8AC662-A2F8-BE41-67F7-2E05358356A9}"/>
              </a:ext>
            </a:extLst>
          </p:cNvPr>
          <p:cNvSpPr txBox="1"/>
          <p:nvPr/>
        </p:nvSpPr>
        <p:spPr>
          <a:xfrm>
            <a:off x="2603697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id="{4799F6AF-2D83-0543-6070-AD3C85DAE524}"/>
              </a:ext>
            </a:extLst>
          </p:cNvPr>
          <p:cNvSpPr/>
          <p:nvPr/>
        </p:nvSpPr>
        <p:spPr>
          <a:xfrm>
            <a:off x="2911295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id="{33B0C178-5D40-A28A-2614-96914272F53B}"/>
              </a:ext>
            </a:extLst>
          </p:cNvPr>
          <p:cNvSpPr/>
          <p:nvPr/>
        </p:nvSpPr>
        <p:spPr>
          <a:xfrm>
            <a:off x="443219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DE765BB-949A-B404-9239-345EA25CC23C}"/>
              </a:ext>
            </a:extLst>
          </p:cNvPr>
          <p:cNvSpPr txBox="1"/>
          <p:nvPr/>
        </p:nvSpPr>
        <p:spPr>
          <a:xfrm>
            <a:off x="4432191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:a16="http://schemas.microsoft.com/office/drawing/2014/main" id="{B18BBBB6-B986-F405-356C-1830AD96E294}"/>
              </a:ext>
            </a:extLst>
          </p:cNvPr>
          <p:cNvSpPr/>
          <p:nvPr/>
        </p:nvSpPr>
        <p:spPr>
          <a:xfrm>
            <a:off x="473978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id="{A889ECA0-D41C-F7E4-3A53-A7BAC8E9D284}"/>
              </a:ext>
            </a:extLst>
          </p:cNvPr>
          <p:cNvSpPr/>
          <p:nvPr/>
        </p:nvSpPr>
        <p:spPr>
          <a:xfrm>
            <a:off x="632455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C6FCB94-9D24-6DD4-BDD3-EA1459C62D8D}"/>
              </a:ext>
            </a:extLst>
          </p:cNvPr>
          <p:cNvSpPr txBox="1"/>
          <p:nvPr/>
        </p:nvSpPr>
        <p:spPr>
          <a:xfrm>
            <a:off x="6324559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ИМУЩЕСТВА 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id="{B026FA2E-3031-2846-D206-E2E40D670DD5}"/>
              </a:ext>
            </a:extLst>
          </p:cNvPr>
          <p:cNvSpPr/>
          <p:nvPr/>
        </p:nvSpPr>
        <p:spPr>
          <a:xfrm>
            <a:off x="663215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id="{6841A548-C249-DE1A-6B4E-2631A272228B}"/>
              </a:ext>
            </a:extLst>
          </p:cNvPr>
          <p:cNvSpPr/>
          <p:nvPr/>
        </p:nvSpPr>
        <p:spPr>
          <a:xfrm>
            <a:off x="818350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0073448-8747-6D8A-73C5-5F95CEF649BB}"/>
              </a:ext>
            </a:extLst>
          </p:cNvPr>
          <p:cNvSpPr txBox="1"/>
          <p:nvPr/>
        </p:nvSpPr>
        <p:spPr>
          <a:xfrm>
            <a:off x="8183501" y="4074341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34A64A6B-D22A-7DF3-6ECE-D890B8000BAF}"/>
              </a:ext>
            </a:extLst>
          </p:cNvPr>
          <p:cNvSpPr/>
          <p:nvPr/>
        </p:nvSpPr>
        <p:spPr>
          <a:xfrm>
            <a:off x="849109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:a16="http://schemas.microsoft.com/office/drawing/2014/main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5CBDC2-52D4-49DD-9D94-EA55ECA88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7650" y="1610001"/>
            <a:ext cx="1337871" cy="421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9EA566-CAD8-4E08-A754-697609A20F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976" y="1588106"/>
            <a:ext cx="1327419" cy="4251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6B65DA-C76F-4264-845D-30BC551610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3118" y="1610001"/>
            <a:ext cx="1246929" cy="3857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C59E150-D1A0-45AD-BD55-4571B71ED5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5355" y="1561890"/>
            <a:ext cx="510532" cy="49008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7A9DEEE1-F1FA-44A9-8337-602CED7702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5027" y="3432013"/>
            <a:ext cx="477877" cy="487949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29303BEE-6854-498F-89F4-173916C6F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7646" y="3433910"/>
            <a:ext cx="477877" cy="48794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2454F4C3-CF46-4B48-BE61-E0E77629E2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3746" y="3426158"/>
            <a:ext cx="477877" cy="48794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A291849C-63FE-4F84-B81E-973EAD4928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077" y="3418528"/>
            <a:ext cx="477877" cy="48794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E4EF224E-3846-424F-B622-64620FCC0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1682" y="3418528"/>
            <a:ext cx="477877" cy="48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D84C0EFA-ABA5-6E13-FD8E-3B66EAED5F92}"/>
              </a:ext>
            </a:extLst>
          </p:cNvPr>
          <p:cNvSpPr/>
          <p:nvPr/>
        </p:nvSpPr>
        <p:spPr>
          <a:xfrm>
            <a:off x="627017" y="2283661"/>
            <a:ext cx="4497842" cy="4024162"/>
          </a:xfrm>
          <a:prstGeom prst="roundRect">
            <a:avLst>
              <a:gd name="adj" fmla="val 457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FD79DC35-2D8E-38F0-B733-EA31C9CDCE08}"/>
              </a:ext>
            </a:extLst>
          </p:cNvPr>
          <p:cNvSpPr/>
          <p:nvPr/>
        </p:nvSpPr>
        <p:spPr>
          <a:xfrm>
            <a:off x="5250116" y="2283660"/>
            <a:ext cx="4497841" cy="4024163"/>
          </a:xfrm>
          <a:prstGeom prst="roundRect">
            <a:avLst>
              <a:gd name="adj" fmla="val 493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88BECAB-AF68-DF91-9FAF-9F98980FC488}"/>
              </a:ext>
            </a:extLst>
          </p:cNvPr>
          <p:cNvSpPr/>
          <p:nvPr/>
        </p:nvSpPr>
        <p:spPr>
          <a:xfrm>
            <a:off x="627018" y="771914"/>
            <a:ext cx="9160579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ПРЕДСТАВИТЕЛИ АДМИНИСТРАЦИИ ЧЕРЕМИСИНОВСКОГО РАЙОНА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516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B40DCB-4C31-03F5-B5B8-282F39AA97FE}"/>
              </a:ext>
            </a:extLst>
          </p:cNvPr>
          <p:cNvSpPr txBox="1"/>
          <p:nvPr/>
        </p:nvSpPr>
        <p:spPr>
          <a:xfrm>
            <a:off x="2928859" y="2760032"/>
            <a:ext cx="21960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Игнатов Михаил Николаевич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4DB7C7-429D-AAE0-DF5B-BE58CD71E43A}"/>
              </a:ext>
            </a:extLst>
          </p:cNvPr>
          <p:cNvSpPr txBox="1"/>
          <p:nvPr/>
        </p:nvSpPr>
        <p:spPr>
          <a:xfrm>
            <a:off x="2910718" y="3065318"/>
            <a:ext cx="2196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Глава </a:t>
            </a:r>
            <a:r>
              <a:rPr lang="ru-RU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976251-BD4D-13F1-EFD4-B46D4764B256}"/>
              </a:ext>
            </a:extLst>
          </p:cNvPr>
          <p:cNvSpPr txBox="1"/>
          <p:nvPr/>
        </p:nvSpPr>
        <p:spPr>
          <a:xfrm>
            <a:off x="7525381" y="2796013"/>
            <a:ext cx="21960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Головин Николай Павлович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022D57-D8A2-B1D0-233D-597BE273DF86}"/>
              </a:ext>
            </a:extLst>
          </p:cNvPr>
          <p:cNvSpPr txBox="1"/>
          <p:nvPr/>
        </p:nvSpPr>
        <p:spPr>
          <a:xfrm>
            <a:off x="7671214" y="3246389"/>
            <a:ext cx="1984062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Главы </a:t>
            </a:r>
            <a:r>
              <a:rPr lang="ru-RU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района, начальник управления аграрной политики – инвестиционный уполномоченный </a:t>
            </a:r>
          </a:p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Черемисиновскому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району Курской области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A12F499E-F54D-B300-3108-B922DB39BF1B}"/>
              </a:ext>
            </a:extLst>
          </p:cNvPr>
          <p:cNvSpPr/>
          <p:nvPr/>
        </p:nvSpPr>
        <p:spPr>
          <a:xfrm>
            <a:off x="794999" y="899205"/>
            <a:ext cx="551343" cy="551343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D9CDDB-E9D5-565C-BD28-8C61EB0F6DF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927D1FC-F445-4983-8116-73B29CC8D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98" y="2283660"/>
            <a:ext cx="2338124" cy="2626349"/>
          </a:xfrm>
          <a:custGeom>
            <a:avLst/>
            <a:gdLst>
              <a:gd name="connsiteX0" fmla="*/ 219386 w 2338124"/>
              <a:gd name="connsiteY0" fmla="*/ 0 h 2626348"/>
              <a:gd name="connsiteX1" fmla="*/ 2338124 w 2338124"/>
              <a:gd name="connsiteY1" fmla="*/ 0 h 2626348"/>
              <a:gd name="connsiteX2" fmla="*/ 2338124 w 2338124"/>
              <a:gd name="connsiteY2" fmla="*/ 2626348 h 2626348"/>
              <a:gd name="connsiteX3" fmla="*/ 219386 w 2338124"/>
              <a:gd name="connsiteY3" fmla="*/ 2626348 h 2626348"/>
              <a:gd name="connsiteX4" fmla="*/ 0 w 2338124"/>
              <a:gd name="connsiteY4" fmla="*/ 2406962 h 2626348"/>
              <a:gd name="connsiteX5" fmla="*/ 0 w 2338124"/>
              <a:gd name="connsiteY5" fmla="*/ 219386 h 2626348"/>
              <a:gd name="connsiteX6" fmla="*/ 219386 w 2338124"/>
              <a:gd name="connsiteY6" fmla="*/ 0 h 262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8124" h="2626348">
                <a:moveTo>
                  <a:pt x="219386" y="0"/>
                </a:moveTo>
                <a:lnTo>
                  <a:pt x="2338124" y="0"/>
                </a:lnTo>
                <a:lnTo>
                  <a:pt x="2338124" y="2626348"/>
                </a:lnTo>
                <a:lnTo>
                  <a:pt x="219386" y="2626348"/>
                </a:lnTo>
                <a:cubicBezTo>
                  <a:pt x="98222" y="2626348"/>
                  <a:pt x="0" y="2528126"/>
                  <a:pt x="0" y="2406962"/>
                </a:cubicBezTo>
                <a:lnTo>
                  <a:pt x="0" y="219386"/>
                </a:lnTo>
                <a:cubicBezTo>
                  <a:pt x="0" y="98222"/>
                  <a:pt x="98222" y="0"/>
                  <a:pt x="219386" y="0"/>
                </a:cubicBezTo>
                <a:close/>
              </a:path>
            </a:pathLst>
          </a:cu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31C86E-208A-4C54-9260-197931410F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10" y="987741"/>
            <a:ext cx="304522" cy="392028"/>
          </a:xfrm>
          <a:prstGeom prst="rect">
            <a:avLst/>
          </a:prstGeom>
        </p:spPr>
      </p:pic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:a16="http://schemas.microsoft.com/office/drawing/2014/main" id="{5DAB3068-C1FE-43FC-8F3F-500FD1AE7C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8410" y="5133893"/>
            <a:ext cx="284319" cy="28431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2B917FA-78D7-4FDB-8AEA-5D35EA975E1B}"/>
              </a:ext>
            </a:extLst>
          </p:cNvPr>
          <p:cNvSpPr txBox="1"/>
          <p:nvPr/>
        </p:nvSpPr>
        <p:spPr>
          <a:xfrm>
            <a:off x="1385185" y="519440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(47159) 2-12-01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 descr="Конверт со сплошной заливкой">
            <a:extLst>
              <a:ext uri="{FF2B5EF4-FFF2-40B4-BE49-F238E27FC236}">
                <a16:creationId xmlns:a16="http://schemas.microsoft.com/office/drawing/2014/main" id="{CCBAAAA8-B0E0-4FDF-9740-DA3A98E98D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8410" y="5609946"/>
            <a:ext cx="300513" cy="3005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1385184" y="5681866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cheradm@mail.ru; 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>
            <a:hlinkClick r:id="rId9"/>
            <a:extLst>
              <a:ext uri="{FF2B5EF4-FFF2-40B4-BE49-F238E27FC236}">
                <a16:creationId xmlns:a16="http://schemas.microsoft.com/office/drawing/2014/main" id="{E15D49EF-76B2-4142-B111-24B7DFDEC7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22465" y="5143417"/>
            <a:ext cx="365239" cy="365239"/>
          </a:xfrm>
          <a:prstGeom prst="rect">
            <a:avLst/>
          </a:prstGeom>
        </p:spPr>
      </p:pic>
      <p:pic>
        <p:nvPicPr>
          <p:cNvPr id="42" name="Рисунок 41" descr="Телефонная трубка со сплошной заливкой">
            <a:extLst>
              <a:ext uri="{FF2B5EF4-FFF2-40B4-BE49-F238E27FC236}">
                <a16:creationId xmlns:a16="http://schemas.microsoft.com/office/drawing/2014/main" id="{125C809D-FA9E-461B-840B-D4CCA4930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36021" y="5170105"/>
            <a:ext cx="284319" cy="28431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E8595A67-C25D-4345-84D0-5229C7F09AEA}"/>
              </a:ext>
            </a:extLst>
          </p:cNvPr>
          <p:cNvSpPr txBox="1"/>
          <p:nvPr/>
        </p:nvSpPr>
        <p:spPr>
          <a:xfrm>
            <a:off x="6002796" y="5230621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(47159) 2-11-40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Рисунок 43" descr="Конверт со сплошной заливкой">
            <a:extLst>
              <a:ext uri="{FF2B5EF4-FFF2-40B4-BE49-F238E27FC236}">
                <a16:creationId xmlns:a16="http://schemas.microsoft.com/office/drawing/2014/main" id="{70E087B7-278E-4617-B02B-262E7DD7BB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36021" y="5646158"/>
            <a:ext cx="300513" cy="30051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DDE0A904-47D4-4271-820A-F6C04B6C91D4}"/>
              </a:ext>
            </a:extLst>
          </p:cNvPr>
          <p:cNvSpPr txBox="1"/>
          <p:nvPr/>
        </p:nvSpPr>
        <p:spPr>
          <a:xfrm>
            <a:off x="6002795" y="5718078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cherem-agro@mail.ru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116" y="2220987"/>
            <a:ext cx="19875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Рисунок 29">
            <a:hlinkClick r:id="rId12"/>
            <a:extLst>
              <a:ext uri="{FF2B5EF4-FFF2-40B4-BE49-F238E27FC236}">
                <a16:creationId xmlns:a16="http://schemas.microsoft.com/office/drawing/2014/main" id="{371BC08F-557B-4F12-9E22-97715AE9C9F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22465" y="5631435"/>
            <a:ext cx="365238" cy="36523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3575877" y="5230620"/>
            <a:ext cx="14201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https://vk.com/glavacheradm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3575877" y="5718077"/>
            <a:ext cx="14201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https://t.me/s/mihail_ignatov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03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31947E-13F9-C9BD-AE42-EE617AC7D38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id="{43CFB82D-B6E0-4602-D294-1E834D997346}"/>
              </a:ext>
            </a:extLst>
          </p:cNvPr>
          <p:cNvSpPr/>
          <p:nvPr/>
        </p:nvSpPr>
        <p:spPr>
          <a:xfrm>
            <a:off x="370068" y="142063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4C27CBF-BE07-07F1-AC06-BD6A89B9C6B3}"/>
              </a:ext>
            </a:extLst>
          </p:cNvPr>
          <p:cNvSpPr txBox="1"/>
          <p:nvPr/>
        </p:nvSpPr>
        <p:spPr>
          <a:xfrm>
            <a:off x="615876" y="1659887"/>
            <a:ext cx="22754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Курской области»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id="{AA2070FC-B2AE-831D-D4F9-D130744CB387}"/>
              </a:ext>
            </a:extLst>
          </p:cNvPr>
          <p:cNvSpPr/>
          <p:nvPr/>
        </p:nvSpPr>
        <p:spPr>
          <a:xfrm>
            <a:off x="370068" y="3140346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2255047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:a16="http://schemas.microsoft.com/office/drawing/2014/main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2255047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2539639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2F2B9486-26DF-374A-FFFA-6392A5B5FAA8}"/>
              </a:ext>
            </a:extLst>
          </p:cNvPr>
          <p:cNvSpPr txBox="1"/>
          <p:nvPr/>
        </p:nvSpPr>
        <p:spPr>
          <a:xfrm>
            <a:off x="899866" y="2275797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 Курская область, г. Курск, ул. Димитрова, д. 59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E102E39-639E-3C66-DA5E-C210980FCAF4}"/>
              </a:ext>
            </a:extLst>
          </p:cNvPr>
          <p:cNvSpPr txBox="1"/>
          <p:nvPr/>
        </p:nvSpPr>
        <p:spPr>
          <a:xfrm>
            <a:off x="3236820" y="227579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70-70-47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3C4A894-8B64-3AFF-9699-BF3CB1DC5528}"/>
              </a:ext>
            </a:extLst>
          </p:cNvPr>
          <p:cNvSpPr txBox="1"/>
          <p:nvPr/>
        </p:nvSpPr>
        <p:spPr>
          <a:xfrm>
            <a:off x="3236820" y="256637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info@kursk.in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>
            <a:extLst>
              <a:ext uri="{FF2B5EF4-FFF2-40B4-BE49-F238E27FC236}">
                <a16:creationId xmlns:a16="http://schemas.microsoft.com/office/drawing/2014/main" id="{D76D3B17-D1DC-4C2D-0858-016C18C26F0A}"/>
              </a:ext>
            </a:extLst>
          </p:cNvPr>
          <p:cNvSpPr/>
          <p:nvPr/>
        </p:nvSpPr>
        <p:spPr>
          <a:xfrm>
            <a:off x="5113718" y="1434279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D6D9819-4A1F-9F5A-6D0B-B65AE8044B91}"/>
              </a:ext>
            </a:extLst>
          </p:cNvPr>
          <p:cNvSpPr txBox="1"/>
          <p:nvPr/>
        </p:nvSpPr>
        <p:spPr>
          <a:xfrm>
            <a:off x="5393153" y="3264193"/>
            <a:ext cx="336797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 (управление инвестиционной политики и </a:t>
            </a:r>
            <a:r>
              <a:rPr lang="ru-RU" sz="11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гчп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Рисунок 103" descr="Телефонная трубка со сплошной заливкой">
            <a:extLst>
              <a:ext uri="{FF2B5EF4-FFF2-40B4-BE49-F238E27FC236}">
                <a16:creationId xmlns:a16="http://schemas.microsoft.com/office/drawing/2014/main" id="{6E463AA3-4DC9-E904-A89C-90569C2A2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2269975"/>
            <a:ext cx="180000" cy="18000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EB2D7B61-649A-1419-25DD-524D69E49D41}"/>
              </a:ext>
            </a:extLst>
          </p:cNvPr>
          <p:cNvSpPr txBox="1"/>
          <p:nvPr/>
        </p:nvSpPr>
        <p:spPr>
          <a:xfrm>
            <a:off x="8156506" y="395873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33-07-50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CE70322-5299-BAFB-9D25-A77A515063F3}"/>
              </a:ext>
            </a:extLst>
          </p:cNvPr>
          <p:cNvSpPr txBox="1"/>
          <p:nvPr/>
        </p:nvSpPr>
        <p:spPr>
          <a:xfrm>
            <a:off x="615310" y="3374134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 главы </a:t>
            </a:r>
            <a:r>
              <a:rPr lang="ru-RU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8B2905DD-B764-4690-38FB-2431D9518D7C}"/>
              </a:ext>
            </a:extLst>
          </p:cNvPr>
          <p:cNvSpPr txBox="1"/>
          <p:nvPr/>
        </p:nvSpPr>
        <p:spPr>
          <a:xfrm>
            <a:off x="832713" y="4967685"/>
            <a:ext cx="43322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3969294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3969294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4253886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E506FE83-E43F-D5FE-C569-AAFD741095BB}"/>
              </a:ext>
            </a:extLst>
          </p:cNvPr>
          <p:cNvSpPr txBox="1"/>
          <p:nvPr/>
        </p:nvSpPr>
        <p:spPr>
          <a:xfrm>
            <a:off x="899866" y="3990044"/>
            <a:ext cx="181083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306440, Курская область, </a:t>
            </a:r>
            <a:r>
              <a:rPr lang="ru-RU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пгт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Черемисиново, </a:t>
            </a:r>
            <a:r>
              <a:rPr lang="ru-RU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Советская, д.2.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0529039-4229-11E7-959A-27667A61D1C6}"/>
              </a:ext>
            </a:extLst>
          </p:cNvPr>
          <p:cNvSpPr txBox="1"/>
          <p:nvPr/>
        </p:nvSpPr>
        <p:spPr>
          <a:xfrm>
            <a:off x="3236819" y="3990044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(4759) 2-14-90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79D6FDC-FDEE-BD4F-4A25-B7646B86629F}"/>
              </a:ext>
            </a:extLst>
          </p:cNvPr>
          <p:cNvSpPr txBox="1"/>
          <p:nvPr/>
        </p:nvSpPr>
        <p:spPr>
          <a:xfrm>
            <a:off x="3236819" y="4280624"/>
            <a:ext cx="137069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cheradm@mail.ru; 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:a16="http://schemas.microsoft.com/office/drawing/2014/main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:a16="http://schemas.microsoft.com/office/drawing/2014/main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pic>
        <p:nvPicPr>
          <p:cNvPr id="119" name="Рисунок 118" descr="Конверт со сплошной заливкой">
            <a:extLst>
              <a:ext uri="{FF2B5EF4-FFF2-40B4-BE49-F238E27FC236}">
                <a16:creationId xmlns:a16="http://schemas.microsoft.com/office/drawing/2014/main" id="{1F5CAFCB-AE4F-4EB2-1316-9620E09C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48307" y="5896830"/>
            <a:ext cx="180000" cy="180000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id="{9D1CF503-7447-E298-2516-E4BD72457399}"/>
              </a:ext>
            </a:extLst>
          </p:cNvPr>
          <p:cNvSpPr txBox="1"/>
          <p:nvPr/>
        </p:nvSpPr>
        <p:spPr>
          <a:xfrm>
            <a:off x="1156814" y="5632988"/>
            <a:ext cx="18108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адрес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…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5340265-A72B-D72A-4088-C5E5C7971A51}"/>
              </a:ext>
            </a:extLst>
          </p:cNvPr>
          <p:cNvSpPr txBox="1"/>
          <p:nvPr/>
        </p:nvSpPr>
        <p:spPr>
          <a:xfrm>
            <a:off x="3493768" y="592356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почта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Рисунок 122" descr="Конверт со сплошной заливкой">
            <a:extLst>
              <a:ext uri="{FF2B5EF4-FFF2-40B4-BE49-F238E27FC236}">
                <a16:creationId xmlns:a16="http://schemas.microsoft.com/office/drawing/2014/main" id="{CC37DAF8-D2ED-1E08-BC5E-D17357E7D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2560349"/>
            <a:ext cx="180000" cy="180000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F3CE63E3-54E5-AE2A-240A-3A0666F88A26}"/>
              </a:ext>
            </a:extLst>
          </p:cNvPr>
          <p:cNvSpPr txBox="1"/>
          <p:nvPr/>
        </p:nvSpPr>
        <p:spPr>
          <a:xfrm>
            <a:off x="8156506" y="229650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(4712) 54-07-06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8B959E2-D59B-C8AE-5076-93CE546FF814}"/>
              </a:ext>
            </a:extLst>
          </p:cNvPr>
          <p:cNvSpPr txBox="1"/>
          <p:nvPr/>
        </p:nvSpPr>
        <p:spPr>
          <a:xfrm>
            <a:off x="8156506" y="2587087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cpp46@mail.ru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101">
            <a:extLst>
              <a:ext uri="{FF2B5EF4-FFF2-40B4-BE49-F238E27FC236}">
                <a16:creationId xmlns:a16="http://schemas.microsoft.com/office/drawing/2014/main" id="{C1BB89A4-980F-45AB-B5A4-AAFA0DA9F987}"/>
              </a:ext>
            </a:extLst>
          </p:cNvPr>
          <p:cNvSpPr/>
          <p:nvPr/>
        </p:nvSpPr>
        <p:spPr>
          <a:xfrm>
            <a:off x="5140280" y="3110270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7FD5952-51F2-4683-8140-351AB1E04653}"/>
              </a:ext>
            </a:extLst>
          </p:cNvPr>
          <p:cNvSpPr txBox="1"/>
          <p:nvPr/>
        </p:nvSpPr>
        <p:spPr>
          <a:xfrm>
            <a:off x="5498167" y="174011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 descr="Телефонная трубка со сплошной заливкой">
            <a:extLst>
              <a:ext uri="{FF2B5EF4-FFF2-40B4-BE49-F238E27FC236}">
                <a16:creationId xmlns:a16="http://schemas.microsoft.com/office/drawing/2014/main" id="{FB0DDDD3-373C-4C44-A6F5-A928B36514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3952056"/>
            <a:ext cx="180000" cy="180000"/>
          </a:xfrm>
          <a:prstGeom prst="rect">
            <a:avLst/>
          </a:prstGeom>
        </p:spPr>
      </p:pic>
      <p:pic>
        <p:nvPicPr>
          <p:cNvPr id="52" name="Рисунок 51" descr="Конверт со сплошной заливкой">
            <a:extLst>
              <a:ext uri="{FF2B5EF4-FFF2-40B4-BE49-F238E27FC236}">
                <a16:creationId xmlns:a16="http://schemas.microsoft.com/office/drawing/2014/main" id="{18C23AA5-A044-407F-94D5-D18E4831F1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4242430"/>
            <a:ext cx="180000" cy="18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6A4137D5-FCC7-48E7-8B9E-0E8E085C8FDE}"/>
              </a:ext>
            </a:extLst>
          </p:cNvPr>
          <p:cNvSpPr txBox="1"/>
          <p:nvPr/>
        </p:nvSpPr>
        <p:spPr>
          <a:xfrm>
            <a:off x="8156506" y="4269168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r.econom@rkursk.ru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:a16="http://schemas.microsoft.com/office/drawing/2014/main" id="{97263154-63B5-4926-944C-1DC441220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3153" y="2427869"/>
            <a:ext cx="222218" cy="222218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:a16="http://schemas.microsoft.com/office/drawing/2014/main" id="{42B31318-F5B8-47CA-AEB1-D6BEC51B58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00897" y="4017731"/>
            <a:ext cx="242331" cy="24233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528266F-EDEE-4045-9F72-3008FF858C78}"/>
              </a:ext>
            </a:extLst>
          </p:cNvPr>
          <p:cNvSpPr txBox="1"/>
          <p:nvPr/>
        </p:nvSpPr>
        <p:spPr>
          <a:xfrm>
            <a:off x="5725959" y="2421064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305000, г. Курск, ул. Горького, д. 34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694EF2-14C9-431E-AAAB-D11D87CCD079}"/>
              </a:ext>
            </a:extLst>
          </p:cNvPr>
          <p:cNvSpPr txBox="1"/>
          <p:nvPr/>
        </p:nvSpPr>
        <p:spPr>
          <a:xfrm>
            <a:off x="5725959" y="4036638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305007, г. Курск, ул.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Моковская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11а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27946F-179A-49B4-0BB0-96B2051D4AB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Рисунок 7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5DF69267-6C5B-8359-AC53-115BDC2CD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41634F-B590-1C7B-2CDF-507C1847707F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CD3FE1E9-ACBB-456E-A33D-B2B4166B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491" t="19766" r="3647" b="18286"/>
          <a:stretch>
            <a:fillRect/>
          </a:stretch>
        </p:blipFill>
        <p:spPr>
          <a:xfrm>
            <a:off x="1278385" y="1273324"/>
            <a:ext cx="5511554" cy="2912936"/>
          </a:xfrm>
          <a:custGeom>
            <a:avLst/>
            <a:gdLst>
              <a:gd name="connsiteX0" fmla="*/ 4765091 w 5511554"/>
              <a:gd name="connsiteY0" fmla="*/ 15867 h 2912936"/>
              <a:gd name="connsiteX1" fmla="*/ 5117978 w 5511554"/>
              <a:gd name="connsiteY1" fmla="*/ 15867 h 2912936"/>
              <a:gd name="connsiteX2" fmla="*/ 5000349 w 5511554"/>
              <a:gd name="connsiteY2" fmla="*/ 2912936 h 2912936"/>
              <a:gd name="connsiteX3" fmla="*/ 4647462 w 5511554"/>
              <a:gd name="connsiteY3" fmla="*/ 2912936 h 2912936"/>
              <a:gd name="connsiteX4" fmla="*/ 5158667 w 5511554"/>
              <a:gd name="connsiteY4" fmla="*/ 0 h 2912936"/>
              <a:gd name="connsiteX5" fmla="*/ 5511554 w 5511554"/>
              <a:gd name="connsiteY5" fmla="*/ 0 h 2912936"/>
              <a:gd name="connsiteX6" fmla="*/ 5393925 w 5511554"/>
              <a:gd name="connsiteY6" fmla="*/ 2897069 h 2912936"/>
              <a:gd name="connsiteX7" fmla="*/ 5041038 w 5511554"/>
              <a:gd name="connsiteY7" fmla="*/ 2897069 h 2912936"/>
              <a:gd name="connsiteX8" fmla="*/ 4380393 w 5511554"/>
              <a:gd name="connsiteY8" fmla="*/ 0 h 2912936"/>
              <a:gd name="connsiteX9" fmla="*/ 4733280 w 5511554"/>
              <a:gd name="connsiteY9" fmla="*/ 0 h 2912936"/>
              <a:gd name="connsiteX10" fmla="*/ 4615651 w 5511554"/>
              <a:gd name="connsiteY10" fmla="*/ 2897069 h 2912936"/>
              <a:gd name="connsiteX11" fmla="*/ 4262764 w 5511554"/>
              <a:gd name="connsiteY11" fmla="*/ 2897069 h 2912936"/>
              <a:gd name="connsiteX12" fmla="*/ 3985321 w 5511554"/>
              <a:gd name="connsiteY12" fmla="*/ 0 h 2912936"/>
              <a:gd name="connsiteX13" fmla="*/ 4338208 w 5511554"/>
              <a:gd name="connsiteY13" fmla="*/ 0 h 2912936"/>
              <a:gd name="connsiteX14" fmla="*/ 4220579 w 5511554"/>
              <a:gd name="connsiteY14" fmla="*/ 2897069 h 2912936"/>
              <a:gd name="connsiteX15" fmla="*/ 3867692 w 5511554"/>
              <a:gd name="connsiteY15" fmla="*/ 2897069 h 2912936"/>
              <a:gd name="connsiteX16" fmla="*/ 3594707 w 5511554"/>
              <a:gd name="connsiteY16" fmla="*/ 0 h 2912936"/>
              <a:gd name="connsiteX17" fmla="*/ 3947594 w 5511554"/>
              <a:gd name="connsiteY17" fmla="*/ 0 h 2912936"/>
              <a:gd name="connsiteX18" fmla="*/ 3829965 w 5511554"/>
              <a:gd name="connsiteY18" fmla="*/ 2897069 h 2912936"/>
              <a:gd name="connsiteX19" fmla="*/ 3477078 w 5511554"/>
              <a:gd name="connsiteY19" fmla="*/ 2897069 h 2912936"/>
              <a:gd name="connsiteX20" fmla="*/ 3210009 w 5511554"/>
              <a:gd name="connsiteY20" fmla="*/ 0 h 2912936"/>
              <a:gd name="connsiteX21" fmla="*/ 3562896 w 5511554"/>
              <a:gd name="connsiteY21" fmla="*/ 0 h 2912936"/>
              <a:gd name="connsiteX22" fmla="*/ 3445267 w 5511554"/>
              <a:gd name="connsiteY22" fmla="*/ 2897069 h 2912936"/>
              <a:gd name="connsiteX23" fmla="*/ 3092380 w 5511554"/>
              <a:gd name="connsiteY23" fmla="*/ 2897069 h 2912936"/>
              <a:gd name="connsiteX24" fmla="*/ 2822351 w 5511554"/>
              <a:gd name="connsiteY24" fmla="*/ 0 h 2912936"/>
              <a:gd name="connsiteX25" fmla="*/ 3175238 w 5511554"/>
              <a:gd name="connsiteY25" fmla="*/ 0 h 2912936"/>
              <a:gd name="connsiteX26" fmla="*/ 3057609 w 5511554"/>
              <a:gd name="connsiteY26" fmla="*/ 2897069 h 2912936"/>
              <a:gd name="connsiteX27" fmla="*/ 2704722 w 5511554"/>
              <a:gd name="connsiteY27" fmla="*/ 2897069 h 2912936"/>
              <a:gd name="connsiteX28" fmla="*/ 2446531 w 5511554"/>
              <a:gd name="connsiteY28" fmla="*/ 0 h 2912936"/>
              <a:gd name="connsiteX29" fmla="*/ 2799418 w 5511554"/>
              <a:gd name="connsiteY29" fmla="*/ 0 h 2912936"/>
              <a:gd name="connsiteX30" fmla="*/ 2681789 w 5511554"/>
              <a:gd name="connsiteY30" fmla="*/ 2897069 h 2912936"/>
              <a:gd name="connsiteX31" fmla="*/ 2328902 w 5511554"/>
              <a:gd name="connsiteY31" fmla="*/ 2897069 h 2912936"/>
              <a:gd name="connsiteX32" fmla="*/ 2058873 w 5511554"/>
              <a:gd name="connsiteY32" fmla="*/ 0 h 2912936"/>
              <a:gd name="connsiteX33" fmla="*/ 2411760 w 5511554"/>
              <a:gd name="connsiteY33" fmla="*/ 0 h 2912936"/>
              <a:gd name="connsiteX34" fmla="*/ 2294131 w 5511554"/>
              <a:gd name="connsiteY34" fmla="*/ 2897069 h 2912936"/>
              <a:gd name="connsiteX35" fmla="*/ 1941244 w 5511554"/>
              <a:gd name="connsiteY35" fmla="*/ 2897069 h 2912936"/>
              <a:gd name="connsiteX36" fmla="*/ 1671218 w 5511554"/>
              <a:gd name="connsiteY36" fmla="*/ 0 h 2912936"/>
              <a:gd name="connsiteX37" fmla="*/ 2024105 w 5511554"/>
              <a:gd name="connsiteY37" fmla="*/ 0 h 2912936"/>
              <a:gd name="connsiteX38" fmla="*/ 1906476 w 5511554"/>
              <a:gd name="connsiteY38" fmla="*/ 2897069 h 2912936"/>
              <a:gd name="connsiteX39" fmla="*/ 1553589 w 5511554"/>
              <a:gd name="connsiteY39" fmla="*/ 2897069 h 2912936"/>
              <a:gd name="connsiteX40" fmla="*/ 1286520 w 5511554"/>
              <a:gd name="connsiteY40" fmla="*/ 0 h 2912936"/>
              <a:gd name="connsiteX41" fmla="*/ 1639407 w 5511554"/>
              <a:gd name="connsiteY41" fmla="*/ 0 h 2912936"/>
              <a:gd name="connsiteX42" fmla="*/ 1521778 w 5511554"/>
              <a:gd name="connsiteY42" fmla="*/ 2897069 h 2912936"/>
              <a:gd name="connsiteX43" fmla="*/ 1168891 w 5511554"/>
              <a:gd name="connsiteY43" fmla="*/ 2897069 h 2912936"/>
              <a:gd name="connsiteX44" fmla="*/ 898862 w 5511554"/>
              <a:gd name="connsiteY44" fmla="*/ 0 h 2912936"/>
              <a:gd name="connsiteX45" fmla="*/ 1251749 w 5511554"/>
              <a:gd name="connsiteY45" fmla="*/ 0 h 2912936"/>
              <a:gd name="connsiteX46" fmla="*/ 1134121 w 5511554"/>
              <a:gd name="connsiteY46" fmla="*/ 2897069 h 2912936"/>
              <a:gd name="connsiteX47" fmla="*/ 781234 w 5511554"/>
              <a:gd name="connsiteY47" fmla="*/ 2897069 h 2912936"/>
              <a:gd name="connsiteX48" fmla="*/ 505287 w 5511554"/>
              <a:gd name="connsiteY48" fmla="*/ 0 h 2912936"/>
              <a:gd name="connsiteX49" fmla="*/ 858173 w 5511554"/>
              <a:gd name="connsiteY49" fmla="*/ 0 h 2912936"/>
              <a:gd name="connsiteX50" fmla="*/ 740544 w 5511554"/>
              <a:gd name="connsiteY50" fmla="*/ 2897069 h 2912936"/>
              <a:gd name="connsiteX51" fmla="*/ 387658 w 5511554"/>
              <a:gd name="connsiteY51" fmla="*/ 2897069 h 2912936"/>
              <a:gd name="connsiteX52" fmla="*/ 117629 w 5511554"/>
              <a:gd name="connsiteY52" fmla="*/ 0 h 2912936"/>
              <a:gd name="connsiteX53" fmla="*/ 470515 w 5511554"/>
              <a:gd name="connsiteY53" fmla="*/ 0 h 2912936"/>
              <a:gd name="connsiteX54" fmla="*/ 352886 w 5511554"/>
              <a:gd name="connsiteY54" fmla="*/ 2897069 h 2912936"/>
              <a:gd name="connsiteX55" fmla="*/ 0 w 5511554"/>
              <a:gd name="connsiteY55" fmla="*/ 2897069 h 29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11554" h="2912936">
                <a:moveTo>
                  <a:pt x="4765091" y="15867"/>
                </a:moveTo>
                <a:lnTo>
                  <a:pt x="5117978" y="15867"/>
                </a:lnTo>
                <a:lnTo>
                  <a:pt x="5000349" y="2912936"/>
                </a:lnTo>
                <a:lnTo>
                  <a:pt x="4647462" y="2912936"/>
                </a:lnTo>
                <a:close/>
                <a:moveTo>
                  <a:pt x="5158667" y="0"/>
                </a:moveTo>
                <a:lnTo>
                  <a:pt x="5511554" y="0"/>
                </a:lnTo>
                <a:lnTo>
                  <a:pt x="5393925" y="2897069"/>
                </a:lnTo>
                <a:lnTo>
                  <a:pt x="5041038" y="2897069"/>
                </a:lnTo>
                <a:close/>
                <a:moveTo>
                  <a:pt x="4380393" y="0"/>
                </a:moveTo>
                <a:lnTo>
                  <a:pt x="4733280" y="0"/>
                </a:lnTo>
                <a:lnTo>
                  <a:pt x="4615651" y="2897069"/>
                </a:lnTo>
                <a:lnTo>
                  <a:pt x="4262764" y="2897069"/>
                </a:lnTo>
                <a:close/>
                <a:moveTo>
                  <a:pt x="3985321" y="0"/>
                </a:moveTo>
                <a:lnTo>
                  <a:pt x="4338208" y="0"/>
                </a:lnTo>
                <a:lnTo>
                  <a:pt x="4220579" y="2897069"/>
                </a:lnTo>
                <a:lnTo>
                  <a:pt x="3867692" y="2897069"/>
                </a:lnTo>
                <a:close/>
                <a:moveTo>
                  <a:pt x="3594707" y="0"/>
                </a:moveTo>
                <a:lnTo>
                  <a:pt x="3947594" y="0"/>
                </a:lnTo>
                <a:lnTo>
                  <a:pt x="3829965" y="2897069"/>
                </a:lnTo>
                <a:lnTo>
                  <a:pt x="3477078" y="2897069"/>
                </a:lnTo>
                <a:close/>
                <a:moveTo>
                  <a:pt x="3210009" y="0"/>
                </a:moveTo>
                <a:lnTo>
                  <a:pt x="3562896" y="0"/>
                </a:lnTo>
                <a:lnTo>
                  <a:pt x="3445267" y="2897069"/>
                </a:lnTo>
                <a:lnTo>
                  <a:pt x="3092380" y="2897069"/>
                </a:lnTo>
                <a:close/>
                <a:moveTo>
                  <a:pt x="2822351" y="0"/>
                </a:moveTo>
                <a:lnTo>
                  <a:pt x="3175238" y="0"/>
                </a:lnTo>
                <a:lnTo>
                  <a:pt x="3057609" y="2897069"/>
                </a:lnTo>
                <a:lnTo>
                  <a:pt x="2704722" y="2897069"/>
                </a:lnTo>
                <a:close/>
                <a:moveTo>
                  <a:pt x="2446531" y="0"/>
                </a:moveTo>
                <a:lnTo>
                  <a:pt x="2799418" y="0"/>
                </a:lnTo>
                <a:lnTo>
                  <a:pt x="2681789" y="2897069"/>
                </a:lnTo>
                <a:lnTo>
                  <a:pt x="2328902" y="2897069"/>
                </a:lnTo>
                <a:close/>
                <a:moveTo>
                  <a:pt x="2058873" y="0"/>
                </a:moveTo>
                <a:lnTo>
                  <a:pt x="2411760" y="0"/>
                </a:lnTo>
                <a:lnTo>
                  <a:pt x="2294131" y="2897069"/>
                </a:lnTo>
                <a:lnTo>
                  <a:pt x="1941244" y="2897069"/>
                </a:lnTo>
                <a:close/>
                <a:moveTo>
                  <a:pt x="1671218" y="0"/>
                </a:moveTo>
                <a:lnTo>
                  <a:pt x="2024105" y="0"/>
                </a:lnTo>
                <a:lnTo>
                  <a:pt x="1906476" y="2897069"/>
                </a:lnTo>
                <a:lnTo>
                  <a:pt x="1553589" y="2897069"/>
                </a:lnTo>
                <a:close/>
                <a:moveTo>
                  <a:pt x="1286520" y="0"/>
                </a:moveTo>
                <a:lnTo>
                  <a:pt x="1639407" y="0"/>
                </a:lnTo>
                <a:lnTo>
                  <a:pt x="1521778" y="2897069"/>
                </a:lnTo>
                <a:lnTo>
                  <a:pt x="1168891" y="2897069"/>
                </a:lnTo>
                <a:close/>
                <a:moveTo>
                  <a:pt x="898862" y="0"/>
                </a:moveTo>
                <a:lnTo>
                  <a:pt x="1251749" y="0"/>
                </a:lnTo>
                <a:lnTo>
                  <a:pt x="1134121" y="2897069"/>
                </a:lnTo>
                <a:lnTo>
                  <a:pt x="781234" y="2897069"/>
                </a:lnTo>
                <a:close/>
                <a:moveTo>
                  <a:pt x="505287" y="0"/>
                </a:moveTo>
                <a:lnTo>
                  <a:pt x="858173" y="0"/>
                </a:lnTo>
                <a:lnTo>
                  <a:pt x="740544" y="2897069"/>
                </a:lnTo>
                <a:lnTo>
                  <a:pt x="387658" y="2897069"/>
                </a:lnTo>
                <a:close/>
                <a:moveTo>
                  <a:pt x="117629" y="0"/>
                </a:moveTo>
                <a:lnTo>
                  <a:pt x="470515" y="0"/>
                </a:lnTo>
                <a:lnTo>
                  <a:pt x="352886" y="2897069"/>
                </a:lnTo>
                <a:lnTo>
                  <a:pt x="0" y="2897069"/>
                </a:lnTo>
                <a:close/>
              </a:path>
            </a:pathLst>
          </a:cu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17BCCFE7-4C69-4A38-B71D-94742CA3A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725" y="1382390"/>
            <a:ext cx="2179629" cy="28059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F7CA71F-F748-493A-B790-FB2F135A0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20284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1" name="Скругленный 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DD96DA17-C3E8-B4A8-5FEE-D24D66394911}"/>
              </a:ext>
            </a:extLst>
          </p:cNvPr>
          <p:cNvSpPr/>
          <p:nvPr/>
        </p:nvSpPr>
        <p:spPr>
          <a:xfrm>
            <a:off x="2769373" y="1632123"/>
            <a:ext cx="133612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 09</a:t>
            </a:r>
          </a:p>
        </p:txBody>
      </p:sp>
      <p:sp>
        <p:nvSpPr>
          <p:cNvPr id="14" name="Скругленный прямоугольник 13">
            <a:hlinkClick r:id="rId8" action="ppaction://hlinksldjump"/>
            <a:extLst>
              <a:ext uri="{FF2B5EF4-FFF2-40B4-BE49-F238E27FC236}">
                <a16:creationId xmlns:a16="http://schemas.microsoft.com/office/drawing/2014/main" id="{D4234885-2CC9-FBA4-82F4-03F3F6FAF1A2}"/>
              </a:ext>
            </a:extLst>
          </p:cNvPr>
          <p:cNvSpPr/>
          <p:nvPr/>
        </p:nvSpPr>
        <p:spPr>
          <a:xfrm>
            <a:off x="4207920" y="1641204"/>
            <a:ext cx="86033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11</a:t>
            </a:r>
          </a:p>
        </p:txBody>
      </p:sp>
      <p:sp>
        <p:nvSpPr>
          <p:cNvPr id="28" name="Скругленный прямоугольник 27">
            <a:hlinkClick r:id="rId9" action="ppaction://hlinksldjump"/>
            <a:extLst>
              <a:ext uri="{FF2B5EF4-FFF2-40B4-BE49-F238E27FC236}">
                <a16:creationId xmlns:a16="http://schemas.microsoft.com/office/drawing/2014/main" id="{29CB1A23-A8E5-A885-CE49-DE27A6210219}"/>
              </a:ext>
            </a:extLst>
          </p:cNvPr>
          <p:cNvSpPr/>
          <p:nvPr/>
        </p:nvSpPr>
        <p:spPr>
          <a:xfrm>
            <a:off x="5105416" y="1643397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24</a:t>
            </a:r>
          </a:p>
        </p:txBody>
      </p:sp>
      <p:sp>
        <p:nvSpPr>
          <p:cNvPr id="30" name="Скругленный прямоугольник 29">
            <a:hlinkClick r:id="rId10" action="ppaction://hlinksldjump"/>
            <a:extLst>
              <a:ext uri="{FF2B5EF4-FFF2-40B4-BE49-F238E27FC236}">
                <a16:creationId xmlns:a16="http://schemas.microsoft.com/office/drawing/2014/main" id="{9E42F679-B67E-2B36-9053-A009E24085BE}"/>
              </a:ext>
            </a:extLst>
          </p:cNvPr>
          <p:cNvSpPr/>
          <p:nvPr/>
        </p:nvSpPr>
        <p:spPr>
          <a:xfrm>
            <a:off x="626294" y="2041899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27</a:t>
            </a:r>
          </a:p>
        </p:txBody>
      </p:sp>
      <p:sp>
        <p:nvSpPr>
          <p:cNvPr id="31" name="Скругленный прямоугольник 30">
            <a:hlinkClick r:id="rId11" action="ppaction://hlinksldjump"/>
            <a:extLst>
              <a:ext uri="{FF2B5EF4-FFF2-40B4-BE49-F238E27FC236}">
                <a16:creationId xmlns:a16="http://schemas.microsoft.com/office/drawing/2014/main" id="{9E53BF86-1510-F8F5-9329-DC7C0BBD49F9}"/>
              </a:ext>
            </a:extLst>
          </p:cNvPr>
          <p:cNvSpPr/>
          <p:nvPr/>
        </p:nvSpPr>
        <p:spPr>
          <a:xfrm>
            <a:off x="3437435" y="2041899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28</a:t>
            </a:r>
          </a:p>
        </p:txBody>
      </p:sp>
      <p:sp>
        <p:nvSpPr>
          <p:cNvPr id="33" name="Скругленный прямоугольник 32">
            <a:hlinkClick r:id="rId12" action="ppaction://hlinksldjump"/>
            <a:extLst>
              <a:ext uri="{FF2B5EF4-FFF2-40B4-BE49-F238E27FC236}">
                <a16:creationId xmlns:a16="http://schemas.microsoft.com/office/drawing/2014/main" id="{30167278-D764-DCFC-2F5E-16D4076AD1D6}"/>
              </a:ext>
            </a:extLst>
          </p:cNvPr>
          <p:cNvSpPr/>
          <p:nvPr/>
        </p:nvSpPr>
        <p:spPr>
          <a:xfrm>
            <a:off x="5378856" y="2041899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31</a:t>
            </a:r>
          </a:p>
        </p:txBody>
      </p:sp>
      <p:sp>
        <p:nvSpPr>
          <p:cNvPr id="34" name="Скругленный прямоугольник 33">
            <a:hlinkClick r:id="rId13" action="ppaction://hlinksldjump"/>
            <a:extLst>
              <a:ext uri="{FF2B5EF4-FFF2-40B4-BE49-F238E27FC236}">
                <a16:creationId xmlns:a16="http://schemas.microsoft.com/office/drawing/2014/main" id="{C5F7063F-CAAD-7F9A-7DB5-AB1DA07FCC1E}"/>
              </a:ext>
            </a:extLst>
          </p:cNvPr>
          <p:cNvSpPr/>
          <p:nvPr/>
        </p:nvSpPr>
        <p:spPr>
          <a:xfrm>
            <a:off x="7828864" y="2035483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33</a:t>
            </a:r>
          </a:p>
        </p:txBody>
      </p:sp>
      <p:sp>
        <p:nvSpPr>
          <p:cNvPr id="37" name="Скругленный прямоугольник 36">
            <a:hlinkClick r:id="rId14" action="ppaction://hlinksldjump"/>
            <a:extLst>
              <a:ext uri="{FF2B5EF4-FFF2-40B4-BE49-F238E27FC236}">
                <a16:creationId xmlns:a16="http://schemas.microsoft.com/office/drawing/2014/main" id="{47CB25E6-C738-DA08-23FB-0FEDD7D0C73A}"/>
              </a:ext>
            </a:extLst>
          </p:cNvPr>
          <p:cNvSpPr/>
          <p:nvPr/>
        </p:nvSpPr>
        <p:spPr>
          <a:xfrm>
            <a:off x="639218" y="2446238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37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15" action="ppaction://hlinksldjump"/>
            <a:extLst>
              <a:ext uri="{FF2B5EF4-FFF2-40B4-BE49-F238E27FC236}">
                <a16:creationId xmlns:a16="http://schemas.microsoft.com/office/drawing/2014/main" id="{795F0490-A705-4B6C-7CFA-B866052CC901}"/>
              </a:ext>
            </a:extLst>
          </p:cNvPr>
          <p:cNvSpPr/>
          <p:nvPr/>
        </p:nvSpPr>
        <p:spPr>
          <a:xfrm>
            <a:off x="6884270" y="1640046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 </a:t>
            </a:r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6CC3B-E7A5-5DAB-47AC-C99330C4DCF6}"/>
              </a:ext>
            </a:extLst>
          </p:cNvPr>
          <p:cNvSpPr txBox="1"/>
          <p:nvPr/>
        </p:nvSpPr>
        <p:spPr>
          <a:xfrm>
            <a:off x="639218" y="296004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НАИМЕНОВАНИЕ ВАШЕЙ ОБЛАСТИ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E87ED6D-D28E-4BB9-BC59-B05D8DF4C4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A482F9B-95E8-4529-9D82-03F01D2828A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21540" y="3698709"/>
            <a:ext cx="4712563" cy="2668588"/>
          </a:xfrm>
          <a:prstGeom prst="rect">
            <a:avLst/>
          </a:prstGeom>
        </p:spPr>
      </p:pic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917A6387-58F1-466F-8C78-9451A3C78563}"/>
              </a:ext>
            </a:extLst>
          </p:cNvPr>
          <p:cNvSpPr/>
          <p:nvPr/>
        </p:nvSpPr>
        <p:spPr>
          <a:xfrm>
            <a:off x="639217" y="3762886"/>
            <a:ext cx="4973017" cy="1105749"/>
          </a:xfrm>
          <a:custGeom>
            <a:avLst/>
            <a:gdLst>
              <a:gd name="connsiteX0" fmla="*/ 3604334 w 3604334"/>
              <a:gd name="connsiteY0" fmla="*/ 1233996 h 1233996"/>
              <a:gd name="connsiteX1" fmla="*/ 2681057 w 3604334"/>
              <a:gd name="connsiteY1" fmla="*/ 0 h 1233996"/>
              <a:gd name="connsiteX2" fmla="*/ 0 w 3604334"/>
              <a:gd name="connsiteY2" fmla="*/ 8877 h 1233996"/>
              <a:gd name="connsiteX3" fmla="*/ 0 w 3604334"/>
              <a:gd name="connsiteY3" fmla="*/ 17755 h 123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4334" h="1233996">
                <a:moveTo>
                  <a:pt x="3604334" y="1233996"/>
                </a:moveTo>
                <a:lnTo>
                  <a:pt x="2681057" y="0"/>
                </a:lnTo>
                <a:lnTo>
                  <a:pt x="0" y="8877"/>
                </a:lnTo>
                <a:lnTo>
                  <a:pt x="0" y="17755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1EF986-4CD6-42A3-997A-6CF001966EB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55153" y="4282204"/>
            <a:ext cx="602378" cy="76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id="{CE42141F-7D98-843D-EDCA-082C3B2A782D}"/>
              </a:ext>
            </a:extLst>
          </p:cNvPr>
          <p:cNvSpPr/>
          <p:nvPr/>
        </p:nvSpPr>
        <p:spPr>
          <a:xfrm>
            <a:off x="3656905" y="1354746"/>
            <a:ext cx="2154686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5795703" y="1401546"/>
            <a:ext cx="3991893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id="{02110037-3A58-CDB8-8B41-6D6ADB92766C}"/>
              </a:ext>
            </a:extLst>
          </p:cNvPr>
          <p:cNvSpPr/>
          <p:nvPr/>
        </p:nvSpPr>
        <p:spPr>
          <a:xfrm>
            <a:off x="2177876" y="3541703"/>
            <a:ext cx="2319363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1432688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:a16="http://schemas.microsoft.com/office/drawing/2014/main" id="{A7518F92-BC1F-8F09-057D-3379ABC330B5}"/>
              </a:ext>
            </a:extLst>
          </p:cNvPr>
          <p:cNvSpPr/>
          <p:nvPr/>
        </p:nvSpPr>
        <p:spPr>
          <a:xfrm>
            <a:off x="4615409" y="3541701"/>
            <a:ext cx="1921439" cy="2027453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id="{2F86149C-6AAD-8DFE-9767-9DE085BAF799}"/>
              </a:ext>
            </a:extLst>
          </p:cNvPr>
          <p:cNvSpPr/>
          <p:nvPr/>
        </p:nvSpPr>
        <p:spPr>
          <a:xfrm>
            <a:off x="6655020" y="3541701"/>
            <a:ext cx="313257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331F979-738B-01C4-AFA1-59731AB9D8AB}"/>
              </a:ext>
            </a:extLst>
          </p:cNvPr>
          <p:cNvSpPr txBox="1"/>
          <p:nvPr/>
        </p:nvSpPr>
        <p:spPr>
          <a:xfrm>
            <a:off x="854091" y="1695858"/>
            <a:ext cx="219183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СЕКТОР ОБРАБАТЫВАЮЩЕЙ ПРОМЫШЛЕННОСТИ 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муниципальном образовании действует 78 предприятий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EEE53E6-9FE9-C585-387D-DE93FBD4D4A8}"/>
              </a:ext>
            </a:extLst>
          </p:cNvPr>
          <p:cNvSpPr txBox="1"/>
          <p:nvPr/>
        </p:nvSpPr>
        <p:spPr>
          <a:xfrm>
            <a:off x="3667145" y="1656670"/>
            <a:ext cx="1695867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Автомобильная транспортная сеть составляет 290 км твердого покрытия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E19CD4-5254-3EFD-22F9-39923BAB964A}"/>
              </a:ext>
            </a:extLst>
          </p:cNvPr>
          <p:cNvSpPr txBox="1"/>
          <p:nvPr/>
        </p:nvSpPr>
        <p:spPr>
          <a:xfrm>
            <a:off x="854091" y="4216873"/>
            <a:ext cx="97853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БОГАТОЕ ИСТОРИКО-КУЛЬТУРНОЕ НАСЛЕДИЕ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64C09F4-F102-F31C-7FF3-D3B5C78C77BF}"/>
              </a:ext>
            </a:extLst>
          </p:cNvPr>
          <p:cNvSpPr txBox="1"/>
          <p:nvPr/>
        </p:nvSpPr>
        <p:spPr>
          <a:xfrm>
            <a:off x="2286000" y="3792820"/>
            <a:ext cx="17470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БЛАГОПРИЯТНЫЕ УСЛОВИЯ ДЕЛОВОГО И ИНВЕСТИЦИОННОГО КЛИМАТА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DB3605F-5D1F-38C2-F7AE-FD1D0A54328C}"/>
              </a:ext>
            </a:extLst>
          </p:cNvPr>
          <p:cNvSpPr txBox="1"/>
          <p:nvPr/>
        </p:nvSpPr>
        <p:spPr>
          <a:xfrm>
            <a:off x="6795083" y="3756791"/>
            <a:ext cx="2144746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ГЕОГРАФИЧЕСКОЕ ПОЛОЖЕНИЕ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граничит с Орловской областью с расстоянием до областного регионального центра 88 км.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970BDB9-6572-B7E0-9276-A5A584F6DB98}"/>
              </a:ext>
            </a:extLst>
          </p:cNvPr>
          <p:cNvSpPr txBox="1"/>
          <p:nvPr/>
        </p:nvSpPr>
        <p:spPr>
          <a:xfrm>
            <a:off x="6001248" y="1695858"/>
            <a:ext cx="3241669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РАЗВИТАЯ СОЦИАЛЬНАЯ ИНФРАСТУКТУРА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муниципальном образовании есть школы, детские сады, медицинские учреждения, спортивные комплексы и культурные центры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85F3027-8E92-FCDF-0FB4-B90608BF66B3}"/>
              </a:ext>
            </a:extLst>
          </p:cNvPr>
          <p:cNvSpPr txBox="1"/>
          <p:nvPr/>
        </p:nvSpPr>
        <p:spPr>
          <a:xfrm>
            <a:off x="4814267" y="3794164"/>
            <a:ext cx="148898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greenfield'a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Производство со сплошной заливкой">
            <a:extLst>
              <a:ext uri="{FF2B5EF4-FFF2-40B4-BE49-F238E27FC236}">
                <a16:creationId xmlns:a16="http://schemas.microsoft.com/office/drawing/2014/main" id="{A7171B6C-EB0E-44BD-864B-013B993B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0630" y="1554054"/>
            <a:ext cx="317061" cy="317061"/>
          </a:xfrm>
          <a:prstGeom prst="rect">
            <a:avLst/>
          </a:prstGeom>
        </p:spPr>
      </p:pic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:a16="http://schemas.microsoft.com/office/drawing/2014/main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04071" y="3642691"/>
            <a:ext cx="361736" cy="361736"/>
          </a:xfrm>
          <a:prstGeom prst="rect">
            <a:avLst/>
          </a:prstGeom>
        </p:spPr>
      </p:pic>
      <p:pic>
        <p:nvPicPr>
          <p:cNvPr id="9" name="Рисунок 8" descr="Ракета со сплошной заливкой">
            <a:extLst>
              <a:ext uri="{FF2B5EF4-FFF2-40B4-BE49-F238E27FC236}">
                <a16:creationId xmlns:a16="http://schemas.microsoft.com/office/drawing/2014/main" id="{79C47C02-F045-DB00-ED8E-FA048A96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91602" y="3745613"/>
            <a:ext cx="342359" cy="342359"/>
          </a:xfrm>
          <a:prstGeom prst="rect">
            <a:avLst/>
          </a:prstGeom>
        </p:spPr>
      </p:pic>
      <p:pic>
        <p:nvPicPr>
          <p:cNvPr id="11" name="Рисунок 10" descr="Щит со сплошной заливкой">
            <a:extLst>
              <a:ext uri="{FF2B5EF4-FFF2-40B4-BE49-F238E27FC236}">
                <a16:creationId xmlns:a16="http://schemas.microsoft.com/office/drawing/2014/main" id="{5DC5C6A3-2CCA-4FE9-A47B-9DE0EEE63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92647" y="3676828"/>
            <a:ext cx="339434" cy="339434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:a16="http://schemas.microsoft.com/office/drawing/2014/main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12414" y="3651972"/>
            <a:ext cx="312963" cy="312963"/>
          </a:xfrm>
          <a:prstGeom prst="rect">
            <a:avLst/>
          </a:prstGeom>
        </p:spPr>
      </p:pic>
      <p:pic>
        <p:nvPicPr>
          <p:cNvPr id="16" name="Рисунок 15" descr="Город со сплошной заливкой">
            <a:extLst>
              <a:ext uri="{FF2B5EF4-FFF2-40B4-BE49-F238E27FC236}">
                <a16:creationId xmlns:a16="http://schemas.microsoft.com/office/drawing/2014/main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42917" y="1522078"/>
            <a:ext cx="361736" cy="361736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:a16="http://schemas.microsoft.com/office/drawing/2014/main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79806" y="1514323"/>
            <a:ext cx="366413" cy="366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503535-7739-4A78-AEBC-07A9ACBACD3A}"/>
              </a:ext>
            </a:extLst>
          </p:cNvPr>
          <p:cNvSpPr txBox="1"/>
          <p:nvPr/>
        </p:nvSpPr>
        <p:spPr>
          <a:xfrm>
            <a:off x="2272524" y="4586641"/>
            <a:ext cx="2059558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Плотность малого предпринимательства в районе составляет 290,4 ИП и малых предприятий на 10 000 жителей района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3806687" y="1401547"/>
            <a:ext cx="5883621" cy="5106605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627016" y="1317657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AE15D8A-DAB9-999D-A902-FEF6AB2B0D64}"/>
              </a:ext>
            </a:extLst>
          </p:cNvPr>
          <p:cNvSpPr/>
          <p:nvPr/>
        </p:nvSpPr>
        <p:spPr>
          <a:xfrm>
            <a:off x="611638" y="2445143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3FE3C0CF-5D95-1AEE-3887-AD805852FE1B}"/>
              </a:ext>
            </a:extLst>
          </p:cNvPr>
          <p:cNvSpPr/>
          <p:nvPr/>
        </p:nvSpPr>
        <p:spPr>
          <a:xfrm>
            <a:off x="607901" y="3344574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B0BA65-2835-9851-C50D-F3202D10DA63}"/>
              </a:ext>
            </a:extLst>
          </p:cNvPr>
          <p:cNvSpPr txBox="1"/>
          <p:nvPr/>
        </p:nvSpPr>
        <p:spPr>
          <a:xfrm>
            <a:off x="607901" y="4389362"/>
            <a:ext cx="302984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округа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>
            <a:off x="826310" y="1465778"/>
            <a:ext cx="34362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7,5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C1A494-C31C-4490-24D4-612143D1D8DD}"/>
              </a:ext>
            </a:extLst>
          </p:cNvPr>
          <p:cNvSpPr txBox="1"/>
          <p:nvPr/>
        </p:nvSpPr>
        <p:spPr>
          <a:xfrm>
            <a:off x="1218135" y="1533844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>
            <a:off x="811853" y="1840207"/>
            <a:ext cx="17542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населения,  2024 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:a16="http://schemas.microsoft.com/office/drawing/2014/main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81101" y="1412239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8AE7E09C-A74B-B0E9-CF94-B37DDF9C5558}"/>
              </a:ext>
            </a:extLst>
          </p:cNvPr>
          <p:cNvSpPr/>
          <p:nvPr/>
        </p:nvSpPr>
        <p:spPr>
          <a:xfrm>
            <a:off x="611212" y="2336085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BEBE82-3ABE-EE06-2DC9-23A64698E759}"/>
              </a:ext>
            </a:extLst>
          </p:cNvPr>
          <p:cNvSpPr txBox="1"/>
          <p:nvPr/>
        </p:nvSpPr>
        <p:spPr>
          <a:xfrm>
            <a:off x="786351" y="2467161"/>
            <a:ext cx="3584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56ADA9-D124-7FB2-5ADB-A4BD1C324852}"/>
              </a:ext>
            </a:extLst>
          </p:cNvPr>
          <p:cNvSpPr txBox="1"/>
          <p:nvPr/>
        </p:nvSpPr>
        <p:spPr>
          <a:xfrm>
            <a:off x="1188870" y="253504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5B9663A-7C88-1310-3046-2C62DC47060A}"/>
              </a:ext>
            </a:extLst>
          </p:cNvPr>
          <p:cNvSpPr txBox="1"/>
          <p:nvPr/>
        </p:nvSpPr>
        <p:spPr>
          <a:xfrm>
            <a:off x="778374" y="2844221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трудоспособное население, 2024 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:a16="http://schemas.microsoft.com/office/drawing/2014/main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73643" y="2415093"/>
            <a:ext cx="360000" cy="360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ED35A42D-3D27-DFA6-AB8B-DEE9DE40A08C}"/>
              </a:ext>
            </a:extLst>
          </p:cNvPr>
          <p:cNvSpPr txBox="1"/>
          <p:nvPr/>
        </p:nvSpPr>
        <p:spPr>
          <a:xfrm>
            <a:off x="807780" y="3528918"/>
            <a:ext cx="7119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81 300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5A4D3C-E096-2C1F-BAEE-7A9DAFDEF1AE}"/>
              </a:ext>
            </a:extLst>
          </p:cNvPr>
          <p:cNvSpPr txBox="1"/>
          <p:nvPr/>
        </p:nvSpPr>
        <p:spPr>
          <a:xfrm>
            <a:off x="1540263" y="3596984"/>
            <a:ext cx="41056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94615B-DCE9-714A-3CA3-7B2922C855BA}"/>
              </a:ext>
            </a:extLst>
          </p:cNvPr>
          <p:cNvSpPr txBox="1"/>
          <p:nvPr/>
        </p:nvSpPr>
        <p:spPr>
          <a:xfrm>
            <a:off x="814385" y="3859873"/>
            <a:ext cx="180316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</a:t>
            </a:r>
            <a:r>
              <a:rPr lang="ru-RU" sz="11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Черемисиновского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 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:a16="http://schemas.microsoft.com/office/drawing/2014/main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61986" y="34251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0F7716E0-33E1-47CC-F22F-F3F1AB99120C}"/>
              </a:ext>
            </a:extLst>
          </p:cNvPr>
          <p:cNvSpPr txBox="1"/>
          <p:nvPr/>
        </p:nvSpPr>
        <p:spPr>
          <a:xfrm>
            <a:off x="843311" y="4691329"/>
            <a:ext cx="11430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автотранспорт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4229041" y="2693461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38К-016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BAA6CB0-4167-9541-B67B-0E95357E6A5F}"/>
              </a:ext>
            </a:extLst>
          </p:cNvPr>
          <p:cNvSpPr txBox="1"/>
          <p:nvPr/>
        </p:nvSpPr>
        <p:spPr>
          <a:xfrm>
            <a:off x="4214204" y="2880990"/>
            <a:ext cx="132496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Железная дорога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3859582" y="2746398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96907F74-87A4-9F3C-1200-21D129AEF31A}"/>
              </a:ext>
            </a:extLst>
          </p:cNvPr>
          <p:cNvCxnSpPr>
            <a:cxnSpLocks/>
          </p:cNvCxnSpPr>
          <p:nvPr/>
        </p:nvCxnSpPr>
        <p:spPr>
          <a:xfrm>
            <a:off x="3859582" y="2940560"/>
            <a:ext cx="244642" cy="0"/>
          </a:xfrm>
          <a:prstGeom prst="line">
            <a:avLst/>
          </a:prstGeom>
          <a:ln w="12700" cmpd="sng">
            <a:solidFill>
              <a:srgbClr val="4756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B829ED-5AD9-E391-3DCA-96E4C7799FF6}"/>
              </a:ext>
            </a:extLst>
          </p:cNvPr>
          <p:cNvSpPr txBox="1"/>
          <p:nvPr/>
        </p:nvSpPr>
        <p:spPr>
          <a:xfrm>
            <a:off x="627016" y="550177"/>
            <a:ext cx="508798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0CF489-3CC7-46BF-82D9-943F55AF565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0" t="10384" r="21980" b="6707"/>
          <a:stretch/>
        </p:blipFill>
        <p:spPr>
          <a:xfrm>
            <a:off x="4949687" y="1401547"/>
            <a:ext cx="4740621" cy="5106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5" name="Рисунок 114" descr="Поезд со сплошной заливкой">
            <a:extLst>
              <a:ext uri="{FF2B5EF4-FFF2-40B4-BE49-F238E27FC236}">
                <a16:creationId xmlns:a16="http://schemas.microsoft.com/office/drawing/2014/main" id="{A59ED4B3-F3AA-4589-81ED-EB9A05F77E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03408" y="4200725"/>
            <a:ext cx="282980" cy="282980"/>
          </a:xfrm>
          <a:prstGeom prst="rect">
            <a:avLst/>
          </a:prstGeom>
        </p:spPr>
      </p:pic>
      <p:pic>
        <p:nvPicPr>
          <p:cNvPr id="117" name="Рисунок 116" descr="Поезд со сплошной заливкой">
            <a:extLst>
              <a:ext uri="{FF2B5EF4-FFF2-40B4-BE49-F238E27FC236}">
                <a16:creationId xmlns:a16="http://schemas.microsoft.com/office/drawing/2014/main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40158" y="2258408"/>
            <a:ext cx="282980" cy="28298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C8C56EAC-4851-468A-BAF2-605C8EAC5376}"/>
              </a:ext>
            </a:extLst>
          </p:cNvPr>
          <p:cNvSpPr txBox="1"/>
          <p:nvPr/>
        </p:nvSpPr>
        <p:spPr>
          <a:xfrm>
            <a:off x="4214204" y="2365362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 вокзал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57DBAC9-AAA9-46F5-A326-EDDB9D204BF4}"/>
              </a:ext>
            </a:extLst>
          </p:cNvPr>
          <p:cNvGrpSpPr/>
          <p:nvPr/>
        </p:nvGrpSpPr>
        <p:grpSpPr>
          <a:xfrm>
            <a:off x="645526" y="5575727"/>
            <a:ext cx="2437906" cy="732097"/>
            <a:chOff x="3239049" y="4443767"/>
            <a:chExt cx="2595985" cy="932217"/>
          </a:xfrm>
        </p:grpSpPr>
        <p:sp>
          <p:nvSpPr>
            <p:cNvPr id="22" name="Скругленный прямоугольник 21">
              <a:extLst>
                <a:ext uri="{FF2B5EF4-FFF2-40B4-BE49-F238E27FC236}">
                  <a16:creationId xmlns:a16="http://schemas.microsoft.com/office/drawing/2014/main" id="{33E0C760-153D-86CB-4F6E-EB7A99B9E374}"/>
                </a:ext>
              </a:extLst>
            </p:cNvPr>
            <p:cNvSpPr/>
            <p:nvPr/>
          </p:nvSpPr>
          <p:spPr>
            <a:xfrm>
              <a:off x="3239049" y="4443767"/>
              <a:ext cx="2558409" cy="932217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03E8347-34B6-89F2-E98E-7F490ADEFA8C}"/>
                </a:ext>
              </a:extLst>
            </p:cNvPr>
            <p:cNvSpPr txBox="1"/>
            <p:nvPr/>
          </p:nvSpPr>
          <p:spPr>
            <a:xfrm>
              <a:off x="3375832" y="5017336"/>
              <a:ext cx="1349527" cy="1371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38К-016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A842B4E2-002D-4EC9-91F1-1FDBA9AE5497}"/>
                </a:ext>
              </a:extLst>
            </p:cNvPr>
            <p:cNvSpPr txBox="1"/>
            <p:nvPr/>
          </p:nvSpPr>
          <p:spPr>
            <a:xfrm>
              <a:off x="3797460" y="4486763"/>
              <a:ext cx="20375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Автомобильные </a:t>
              </a:r>
            </a:p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дороги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4C74DFD-6257-461B-B85C-6C249DD010A9}"/>
                </a:ext>
              </a:extLst>
            </p:cNvPr>
            <p:cNvSpPr txBox="1"/>
            <p:nvPr/>
          </p:nvSpPr>
          <p:spPr>
            <a:xfrm>
              <a:off x="3375987" y="5165646"/>
              <a:ext cx="1980818" cy="1371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Курск➝ </a:t>
              </a:r>
              <a:r>
                <a:rPr lang="ru-RU" sz="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Касторное</a:t>
              </a:r>
              <a:endPara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1" name="Рисунок 130" descr="Дорога со сплошной заливкой">
              <a:extLst>
                <a:ext uri="{FF2B5EF4-FFF2-40B4-BE49-F238E27FC236}">
                  <a16:creationId xmlns:a16="http://schemas.microsoft.com/office/drawing/2014/main" id="{71405442-FDF9-4290-AAED-63B5F433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84221" y="4512888"/>
              <a:ext cx="360000" cy="360000"/>
            </a:xfrm>
            <a:prstGeom prst="rect">
              <a:avLst/>
            </a:prstGeom>
          </p:spPr>
        </p:pic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42BE202-30A1-42C0-BB30-E458BB1FFA95}"/>
              </a:ext>
            </a:extLst>
          </p:cNvPr>
          <p:cNvGrpSpPr/>
          <p:nvPr/>
        </p:nvGrpSpPr>
        <p:grpSpPr>
          <a:xfrm>
            <a:off x="627016" y="4713484"/>
            <a:ext cx="2437906" cy="764250"/>
            <a:chOff x="625577" y="3944473"/>
            <a:chExt cx="2437906" cy="945414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334DEC60-4596-7546-82CF-16EB7993E4E7}"/>
                </a:ext>
              </a:extLst>
            </p:cNvPr>
            <p:cNvSpPr/>
            <p:nvPr/>
          </p:nvSpPr>
          <p:spPr>
            <a:xfrm>
              <a:off x="625577" y="3944473"/>
              <a:ext cx="2437906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56CC1780-CD47-4CC9-B4CB-CE15289FCA09}"/>
                </a:ext>
              </a:extLst>
            </p:cNvPr>
            <p:cNvGrpSpPr/>
            <p:nvPr/>
          </p:nvGrpSpPr>
          <p:grpSpPr>
            <a:xfrm>
              <a:off x="762605" y="4066395"/>
              <a:ext cx="2039574" cy="592307"/>
              <a:chOff x="716320" y="4057787"/>
              <a:chExt cx="2039574" cy="592307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96E86D3-C60C-F8B4-9BCE-E384B0CF5CF1}"/>
                  </a:ext>
                </a:extLst>
              </p:cNvPr>
              <p:cNvSpPr txBox="1"/>
              <p:nvPr/>
            </p:nvSpPr>
            <p:spPr>
              <a:xfrm>
                <a:off x="1033706" y="4083740"/>
                <a:ext cx="154122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Ж\д транспорт</a:t>
                </a:r>
              </a:p>
            </p:txBody>
          </p:sp>
          <p:pic>
            <p:nvPicPr>
              <p:cNvPr id="129" name="Рисунок 128" descr="Поезд со сплошной заливкой">
                <a:extLst>
                  <a:ext uri="{FF2B5EF4-FFF2-40B4-BE49-F238E27FC236}">
                    <a16:creationId xmlns:a16="http://schemas.microsoft.com/office/drawing/2014/main" id="{DBB75239-0E0A-4DED-A291-407CCAA9C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716320" y="4057787"/>
                <a:ext cx="282980" cy="282980"/>
              </a:xfrm>
              <a:prstGeom prst="rect">
                <a:avLst/>
              </a:prstGeom>
            </p:spPr>
          </p:pic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BD8A03FD-B6D9-4C52-9E46-E4863FE322AC}"/>
                  </a:ext>
                </a:extLst>
              </p:cNvPr>
              <p:cNvSpPr txBox="1"/>
              <p:nvPr/>
            </p:nvSpPr>
            <p:spPr>
              <a:xfrm>
                <a:off x="775076" y="4516837"/>
                <a:ext cx="1980818" cy="133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Воронеж➝ </a:t>
                </a:r>
                <a:r>
                  <a:rPr lang="ru-RU" sz="7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Касторное</a:t>
                </a:r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➝ Щигры➝ Курск</a:t>
                </a:r>
              </a:p>
            </p:txBody>
          </p:sp>
        </p:grpSp>
      </p:grpSp>
      <p:sp>
        <p:nvSpPr>
          <p:cNvPr id="79" name="Скругленный прямоугольник 82">
            <a:extLst>
              <a:ext uri="{FF2B5EF4-FFF2-40B4-BE49-F238E27FC236}">
                <a16:creationId xmlns:a16="http://schemas.microsoft.com/office/drawing/2014/main" id="{503ABAD1-0392-46E0-8E42-0A2A6BB2C54D}"/>
              </a:ext>
            </a:extLst>
          </p:cNvPr>
          <p:cNvSpPr/>
          <p:nvPr/>
        </p:nvSpPr>
        <p:spPr>
          <a:xfrm>
            <a:off x="7595140" y="3683798"/>
            <a:ext cx="358147" cy="327279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6300375" y="3888603"/>
            <a:ext cx="3060333" cy="655409"/>
          </a:xfrm>
          <a:custGeom>
            <a:avLst/>
            <a:gdLst>
              <a:gd name="connsiteX0" fmla="*/ 0 w 3060333"/>
              <a:gd name="connsiteY0" fmla="*/ 644837 h 655408"/>
              <a:gd name="connsiteX1" fmla="*/ 248420 w 3060333"/>
              <a:gd name="connsiteY1" fmla="*/ 655408 h 655408"/>
              <a:gd name="connsiteX2" fmla="*/ 639551 w 3060333"/>
              <a:gd name="connsiteY2" fmla="*/ 375274 h 655408"/>
              <a:gd name="connsiteX3" fmla="*/ 877401 w 3060333"/>
              <a:gd name="connsiteY3" fmla="*/ 338275 h 655408"/>
              <a:gd name="connsiteX4" fmla="*/ 877401 w 3060333"/>
              <a:gd name="connsiteY4" fmla="*/ 311847 h 655408"/>
              <a:gd name="connsiteX5" fmla="*/ 1654376 w 3060333"/>
              <a:gd name="connsiteY5" fmla="*/ 264277 h 655408"/>
              <a:gd name="connsiteX6" fmla="*/ 1728374 w 3060333"/>
              <a:gd name="connsiteY6" fmla="*/ 243135 h 655408"/>
              <a:gd name="connsiteX7" fmla="*/ 1701946 w 3060333"/>
              <a:gd name="connsiteY7" fmla="*/ 163852 h 655408"/>
              <a:gd name="connsiteX8" fmla="*/ 1997937 w 3060333"/>
              <a:gd name="connsiteY8" fmla="*/ 5285 h 655408"/>
              <a:gd name="connsiteX9" fmla="*/ 2537063 w 3060333"/>
              <a:gd name="connsiteY9" fmla="*/ 10571 h 655408"/>
              <a:gd name="connsiteX10" fmla="*/ 2663916 w 3060333"/>
              <a:gd name="connsiteY10" fmla="*/ 26428 h 655408"/>
              <a:gd name="connsiteX11" fmla="*/ 2917623 w 3060333"/>
              <a:gd name="connsiteY11" fmla="*/ 0 h 655408"/>
              <a:gd name="connsiteX12" fmla="*/ 3060333 w 3060333"/>
              <a:gd name="connsiteY12" fmla="*/ 15857 h 655408"/>
              <a:gd name="connsiteX0" fmla="*/ 0 w 3060333"/>
              <a:gd name="connsiteY0" fmla="*/ 660694 h 671265"/>
              <a:gd name="connsiteX1" fmla="*/ 248420 w 3060333"/>
              <a:gd name="connsiteY1" fmla="*/ 671265 h 671265"/>
              <a:gd name="connsiteX2" fmla="*/ 639551 w 3060333"/>
              <a:gd name="connsiteY2" fmla="*/ 391131 h 671265"/>
              <a:gd name="connsiteX3" fmla="*/ 877401 w 3060333"/>
              <a:gd name="connsiteY3" fmla="*/ 354132 h 671265"/>
              <a:gd name="connsiteX4" fmla="*/ 877401 w 3060333"/>
              <a:gd name="connsiteY4" fmla="*/ 327704 h 671265"/>
              <a:gd name="connsiteX5" fmla="*/ 1654376 w 3060333"/>
              <a:gd name="connsiteY5" fmla="*/ 280134 h 671265"/>
              <a:gd name="connsiteX6" fmla="*/ 1728374 w 3060333"/>
              <a:gd name="connsiteY6" fmla="*/ 258992 h 671265"/>
              <a:gd name="connsiteX7" fmla="*/ 1701946 w 3060333"/>
              <a:gd name="connsiteY7" fmla="*/ 179709 h 671265"/>
              <a:gd name="connsiteX8" fmla="*/ 1997937 w 3060333"/>
              <a:gd name="connsiteY8" fmla="*/ 21142 h 671265"/>
              <a:gd name="connsiteX9" fmla="*/ 2537063 w 3060333"/>
              <a:gd name="connsiteY9" fmla="*/ 26428 h 671265"/>
              <a:gd name="connsiteX10" fmla="*/ 2663916 w 3060333"/>
              <a:gd name="connsiteY10" fmla="*/ 42285 h 671265"/>
              <a:gd name="connsiteX11" fmla="*/ 2922909 w 3060333"/>
              <a:gd name="connsiteY11" fmla="*/ 0 h 671265"/>
              <a:gd name="connsiteX12" fmla="*/ 3060333 w 3060333"/>
              <a:gd name="connsiteY12" fmla="*/ 31714 h 671265"/>
              <a:gd name="connsiteX0" fmla="*/ 0 w 3060333"/>
              <a:gd name="connsiteY0" fmla="*/ 644838 h 655409"/>
              <a:gd name="connsiteX1" fmla="*/ 248420 w 3060333"/>
              <a:gd name="connsiteY1" fmla="*/ 655409 h 655409"/>
              <a:gd name="connsiteX2" fmla="*/ 639551 w 3060333"/>
              <a:gd name="connsiteY2" fmla="*/ 375275 h 655409"/>
              <a:gd name="connsiteX3" fmla="*/ 877401 w 3060333"/>
              <a:gd name="connsiteY3" fmla="*/ 338276 h 655409"/>
              <a:gd name="connsiteX4" fmla="*/ 877401 w 3060333"/>
              <a:gd name="connsiteY4" fmla="*/ 311848 h 655409"/>
              <a:gd name="connsiteX5" fmla="*/ 1654376 w 3060333"/>
              <a:gd name="connsiteY5" fmla="*/ 264278 h 655409"/>
              <a:gd name="connsiteX6" fmla="*/ 1728374 w 3060333"/>
              <a:gd name="connsiteY6" fmla="*/ 243136 h 655409"/>
              <a:gd name="connsiteX7" fmla="*/ 1701946 w 3060333"/>
              <a:gd name="connsiteY7" fmla="*/ 163853 h 655409"/>
              <a:gd name="connsiteX8" fmla="*/ 1997937 w 3060333"/>
              <a:gd name="connsiteY8" fmla="*/ 5286 h 655409"/>
              <a:gd name="connsiteX9" fmla="*/ 2537063 w 3060333"/>
              <a:gd name="connsiteY9" fmla="*/ 10572 h 655409"/>
              <a:gd name="connsiteX10" fmla="*/ 2663916 w 3060333"/>
              <a:gd name="connsiteY10" fmla="*/ 26429 h 655409"/>
              <a:gd name="connsiteX11" fmla="*/ 2922909 w 3060333"/>
              <a:gd name="connsiteY11" fmla="*/ 0 h 655409"/>
              <a:gd name="connsiteX12" fmla="*/ 3060333 w 3060333"/>
              <a:gd name="connsiteY12" fmla="*/ 15858 h 655409"/>
              <a:gd name="connsiteX0" fmla="*/ 0 w 3060333"/>
              <a:gd name="connsiteY0" fmla="*/ 644838 h 655409"/>
              <a:gd name="connsiteX1" fmla="*/ 248420 w 3060333"/>
              <a:gd name="connsiteY1" fmla="*/ 655409 h 655409"/>
              <a:gd name="connsiteX2" fmla="*/ 639551 w 3060333"/>
              <a:gd name="connsiteY2" fmla="*/ 375275 h 655409"/>
              <a:gd name="connsiteX3" fmla="*/ 877401 w 3060333"/>
              <a:gd name="connsiteY3" fmla="*/ 338276 h 655409"/>
              <a:gd name="connsiteX4" fmla="*/ 882686 w 3060333"/>
              <a:gd name="connsiteY4" fmla="*/ 322419 h 655409"/>
              <a:gd name="connsiteX5" fmla="*/ 1654376 w 3060333"/>
              <a:gd name="connsiteY5" fmla="*/ 264278 h 655409"/>
              <a:gd name="connsiteX6" fmla="*/ 1728374 w 3060333"/>
              <a:gd name="connsiteY6" fmla="*/ 243136 h 655409"/>
              <a:gd name="connsiteX7" fmla="*/ 1701946 w 3060333"/>
              <a:gd name="connsiteY7" fmla="*/ 163853 h 655409"/>
              <a:gd name="connsiteX8" fmla="*/ 1997937 w 3060333"/>
              <a:gd name="connsiteY8" fmla="*/ 5286 h 655409"/>
              <a:gd name="connsiteX9" fmla="*/ 2537063 w 3060333"/>
              <a:gd name="connsiteY9" fmla="*/ 10572 h 655409"/>
              <a:gd name="connsiteX10" fmla="*/ 2663916 w 3060333"/>
              <a:gd name="connsiteY10" fmla="*/ 26429 h 655409"/>
              <a:gd name="connsiteX11" fmla="*/ 2922909 w 3060333"/>
              <a:gd name="connsiteY11" fmla="*/ 0 h 655409"/>
              <a:gd name="connsiteX12" fmla="*/ 3060333 w 3060333"/>
              <a:gd name="connsiteY12" fmla="*/ 15858 h 65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60333" h="655409">
                <a:moveTo>
                  <a:pt x="0" y="644838"/>
                </a:moveTo>
                <a:lnTo>
                  <a:pt x="248420" y="655409"/>
                </a:lnTo>
                <a:lnTo>
                  <a:pt x="639551" y="375275"/>
                </a:lnTo>
                <a:lnTo>
                  <a:pt x="877401" y="338276"/>
                </a:lnTo>
                <a:lnTo>
                  <a:pt x="882686" y="322419"/>
                </a:lnTo>
                <a:lnTo>
                  <a:pt x="1654376" y="264278"/>
                </a:lnTo>
                <a:lnTo>
                  <a:pt x="1728374" y="243136"/>
                </a:lnTo>
                <a:lnTo>
                  <a:pt x="1701946" y="163853"/>
                </a:lnTo>
                <a:lnTo>
                  <a:pt x="1997937" y="5286"/>
                </a:lnTo>
                <a:lnTo>
                  <a:pt x="2537063" y="10572"/>
                </a:lnTo>
                <a:lnTo>
                  <a:pt x="2663916" y="26429"/>
                </a:lnTo>
                <a:lnTo>
                  <a:pt x="2922909" y="0"/>
                </a:lnTo>
                <a:lnTo>
                  <a:pt x="3060333" y="1585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888102" y="4004887"/>
            <a:ext cx="3176615" cy="327704"/>
          </a:xfrm>
          <a:custGeom>
            <a:avLst/>
            <a:gdLst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67681 w 3176615"/>
              <a:gd name="connsiteY10" fmla="*/ 274849 h 327704"/>
              <a:gd name="connsiteX11" fmla="*/ 1294959 w 3176615"/>
              <a:gd name="connsiteY11" fmla="*/ 232564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89919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67681 w 3176615"/>
              <a:gd name="connsiteY10" fmla="*/ 274849 h 327704"/>
              <a:gd name="connsiteX11" fmla="*/ 1294959 w 3176615"/>
              <a:gd name="connsiteY11" fmla="*/ 232564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79348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46539 w 3176615"/>
              <a:gd name="connsiteY10" fmla="*/ 253707 h 327704"/>
              <a:gd name="connsiteX11" fmla="*/ 1294959 w 3176615"/>
              <a:gd name="connsiteY11" fmla="*/ 232564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79348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46539 w 3176615"/>
              <a:gd name="connsiteY10" fmla="*/ 253707 h 327704"/>
              <a:gd name="connsiteX11" fmla="*/ 1294959 w 3176615"/>
              <a:gd name="connsiteY11" fmla="*/ 227278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79348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41253 w 3176615"/>
              <a:gd name="connsiteY10" fmla="*/ 253707 h 327704"/>
              <a:gd name="connsiteX11" fmla="*/ 1294959 w 3176615"/>
              <a:gd name="connsiteY11" fmla="*/ 227278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79348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  <a:gd name="connsiteX0" fmla="*/ 0 w 3176615"/>
              <a:gd name="connsiteY0" fmla="*/ 327704 h 327704"/>
              <a:gd name="connsiteX1" fmla="*/ 221993 w 3176615"/>
              <a:gd name="connsiteY1" fmla="*/ 243135 h 327704"/>
              <a:gd name="connsiteX2" fmla="*/ 369988 w 3176615"/>
              <a:gd name="connsiteY2" fmla="*/ 174423 h 327704"/>
              <a:gd name="connsiteX3" fmla="*/ 496841 w 3176615"/>
              <a:gd name="connsiteY3" fmla="*/ 58141 h 327704"/>
              <a:gd name="connsiteX4" fmla="*/ 607838 w 3176615"/>
              <a:gd name="connsiteY4" fmla="*/ 0 h 327704"/>
              <a:gd name="connsiteX5" fmla="*/ 771690 w 3176615"/>
              <a:gd name="connsiteY5" fmla="*/ 63427 h 327704"/>
              <a:gd name="connsiteX6" fmla="*/ 787547 w 3176615"/>
              <a:gd name="connsiteY6" fmla="*/ 132139 h 327704"/>
              <a:gd name="connsiteX7" fmla="*/ 829831 w 3176615"/>
              <a:gd name="connsiteY7" fmla="*/ 174423 h 327704"/>
              <a:gd name="connsiteX8" fmla="*/ 935542 w 3176615"/>
              <a:gd name="connsiteY8" fmla="*/ 174423 h 327704"/>
              <a:gd name="connsiteX9" fmla="*/ 1020111 w 3176615"/>
              <a:gd name="connsiteY9" fmla="*/ 248421 h 327704"/>
              <a:gd name="connsiteX10" fmla="*/ 1041253 w 3176615"/>
              <a:gd name="connsiteY10" fmla="*/ 253707 h 327704"/>
              <a:gd name="connsiteX11" fmla="*/ 1294959 w 3176615"/>
              <a:gd name="connsiteY11" fmla="*/ 227278 h 327704"/>
              <a:gd name="connsiteX12" fmla="*/ 2151218 w 3176615"/>
              <a:gd name="connsiteY12" fmla="*/ 158566 h 327704"/>
              <a:gd name="connsiteX13" fmla="*/ 2304499 w 3176615"/>
              <a:gd name="connsiteY13" fmla="*/ 179709 h 327704"/>
              <a:gd name="connsiteX14" fmla="*/ 2389068 w 3176615"/>
              <a:gd name="connsiteY14" fmla="*/ 221993 h 327704"/>
              <a:gd name="connsiteX15" fmla="*/ 2579348 w 3176615"/>
              <a:gd name="connsiteY15" fmla="*/ 89854 h 327704"/>
              <a:gd name="connsiteX16" fmla="*/ 2785484 w 3176615"/>
              <a:gd name="connsiteY16" fmla="*/ 73998 h 327704"/>
              <a:gd name="connsiteX17" fmla="*/ 2864767 w 3176615"/>
              <a:gd name="connsiteY17" fmla="*/ 10571 h 327704"/>
              <a:gd name="connsiteX18" fmla="*/ 2928194 w 3176615"/>
              <a:gd name="connsiteY18" fmla="*/ 5286 h 327704"/>
              <a:gd name="connsiteX19" fmla="*/ 3023334 w 3176615"/>
              <a:gd name="connsiteY19" fmla="*/ 79283 h 327704"/>
              <a:gd name="connsiteX20" fmla="*/ 3176615 w 3176615"/>
              <a:gd name="connsiteY20" fmla="*/ 84569 h 32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76615" h="327704">
                <a:moveTo>
                  <a:pt x="0" y="327704"/>
                </a:moveTo>
                <a:lnTo>
                  <a:pt x="221993" y="243135"/>
                </a:lnTo>
                <a:lnTo>
                  <a:pt x="369988" y="174423"/>
                </a:lnTo>
                <a:lnTo>
                  <a:pt x="496841" y="58141"/>
                </a:lnTo>
                <a:lnTo>
                  <a:pt x="607838" y="0"/>
                </a:lnTo>
                <a:lnTo>
                  <a:pt x="771690" y="63427"/>
                </a:lnTo>
                <a:lnTo>
                  <a:pt x="787547" y="132139"/>
                </a:lnTo>
                <a:lnTo>
                  <a:pt x="829831" y="174423"/>
                </a:lnTo>
                <a:lnTo>
                  <a:pt x="935542" y="174423"/>
                </a:lnTo>
                <a:lnTo>
                  <a:pt x="1020111" y="248421"/>
                </a:lnTo>
                <a:lnTo>
                  <a:pt x="1041253" y="253707"/>
                </a:lnTo>
                <a:cubicBezTo>
                  <a:pt x="1252675" y="207899"/>
                  <a:pt x="1210390" y="236088"/>
                  <a:pt x="1294959" y="227278"/>
                </a:cubicBezTo>
                <a:lnTo>
                  <a:pt x="2151218" y="158566"/>
                </a:lnTo>
                <a:lnTo>
                  <a:pt x="2304499" y="179709"/>
                </a:lnTo>
                <a:lnTo>
                  <a:pt x="2389068" y="221993"/>
                </a:lnTo>
                <a:lnTo>
                  <a:pt x="2579348" y="89854"/>
                </a:lnTo>
                <a:lnTo>
                  <a:pt x="2785484" y="73998"/>
                </a:lnTo>
                <a:lnTo>
                  <a:pt x="2864767" y="10571"/>
                </a:lnTo>
                <a:lnTo>
                  <a:pt x="2928194" y="5286"/>
                </a:lnTo>
                <a:lnTo>
                  <a:pt x="3023334" y="79283"/>
                </a:lnTo>
                <a:lnTo>
                  <a:pt x="3176615" y="84569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 descr="Маркер со сплошной заливкой">
            <a:extLst>
              <a:ext uri="{FF2B5EF4-FFF2-40B4-BE49-F238E27FC236}">
                <a16:creationId xmlns:a16="http://schemas.microsoft.com/office/drawing/2014/main" id="{39F9CE47-ABA5-468F-B0C1-86E0FE230E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27026" y="3717731"/>
            <a:ext cx="285652" cy="25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CA681B2E-CC94-3AAF-E060-F2F2C175E23F}"/>
              </a:ext>
            </a:extLst>
          </p:cNvPr>
          <p:cNvSpPr/>
          <p:nvPr/>
        </p:nvSpPr>
        <p:spPr>
          <a:xfrm>
            <a:off x="627017" y="1401547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0D1167F1-43B4-FA82-606E-E7575884A9A9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2023 ГОДУ (%)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67" name="Диаграмма 66">
            <a:extLst>
              <a:ext uri="{FF2B5EF4-FFF2-40B4-BE49-F238E27FC236}">
                <a16:creationId xmlns:a16="http://schemas.microsoft.com/office/drawing/2014/main" id="{3CBBECBC-5927-FDA8-F3B5-C670703B96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245286"/>
              </p:ext>
            </p:extLst>
          </p:nvPr>
        </p:nvGraphicFramePr>
        <p:xfrm>
          <a:off x="6817753" y="2287248"/>
          <a:ext cx="2966399" cy="4019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868A8CD-3BA5-845F-2948-B9125448DA88}"/>
              </a:ext>
            </a:extLst>
          </p:cNvPr>
          <p:cNvSpPr txBox="1"/>
          <p:nvPr/>
        </p:nvSpPr>
        <p:spPr>
          <a:xfrm>
            <a:off x="2132206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2023 год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:a16="http://schemas.microsoft.com/office/drawing/2014/main" id="{859BFF25-7647-679E-CF0A-EDBC0E40A471}"/>
              </a:ext>
            </a:extLst>
          </p:cNvPr>
          <p:cNvGrpSpPr/>
          <p:nvPr/>
        </p:nvGrpSpPr>
        <p:grpSpPr>
          <a:xfrm>
            <a:off x="2364760" y="2422509"/>
            <a:ext cx="2740663" cy="2805847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:a16="http://schemas.microsoft.com/office/drawing/2014/main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:a16="http://schemas.microsoft.com/office/drawing/2014/main" id="{4495E117-48D2-15E2-0BCE-6E44870B1947}"/>
                </a:ext>
              </a:extLst>
            </p:cNvPr>
            <p:cNvSpPr/>
            <p:nvPr/>
          </p:nvSpPr>
          <p:spPr>
            <a:xfrm>
              <a:off x="2992816" y="2555106"/>
              <a:ext cx="1746724" cy="2088459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:a16="http://schemas.microsoft.com/office/drawing/2014/main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:a16="http://schemas.microsoft.com/office/drawing/2014/main" id="{7B27636C-D5DC-E85C-EE19-185390D0DD09}"/>
                </a:ext>
              </a:extLst>
            </p:cNvPr>
            <p:cNvGrpSpPr/>
            <p:nvPr/>
          </p:nvGrpSpPr>
          <p:grpSpPr>
            <a:xfrm>
              <a:off x="2655096" y="3084325"/>
              <a:ext cx="2159991" cy="1205244"/>
              <a:chOff x="2654916" y="3117426"/>
              <a:chExt cx="2159991" cy="1205244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:a16="http://schemas.microsoft.com/office/drawing/2014/main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654916" y="3117426"/>
                <a:ext cx="2159991" cy="1205244"/>
                <a:chOff x="2491740" y="3198701"/>
                <a:chExt cx="2486289" cy="1387314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:a16="http://schemas.microsoft.com/office/drawing/2014/main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9174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:a16="http://schemas.microsoft.com/office/drawing/2014/main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513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:a16="http://schemas.microsoft.com/office/drawing/2014/main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id="{0B4880A1-91DC-D0F0-A77C-E94DED46A2DE}"/>
              </a:ext>
            </a:extLst>
          </p:cNvPr>
          <p:cNvSpPr/>
          <p:nvPr/>
        </p:nvSpPr>
        <p:spPr>
          <a:xfrm>
            <a:off x="3590989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51F7AF6-8F8A-5B37-A1C2-3650196617FB}"/>
              </a:ext>
            </a:extLst>
          </p:cNvPr>
          <p:cNvSpPr txBox="1"/>
          <p:nvPr/>
        </p:nvSpPr>
        <p:spPr>
          <a:xfrm>
            <a:off x="5269143" y="3015810"/>
            <a:ext cx="11203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отгрузка продукции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:a16="http://schemas.microsoft.com/office/drawing/2014/main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фонд оплаты труда       по полному кругу организация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:a16="http://schemas.microsoft.com/office/drawing/2014/main" id="{A3F711DB-496E-5AE9-8DA3-52FB6C8C4FC4}"/>
              </a:ext>
            </a:extLst>
          </p:cNvPr>
          <p:cNvSpPr/>
          <p:nvPr/>
        </p:nvSpPr>
        <p:spPr>
          <a:xfrm>
            <a:off x="4862489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:a16="http://schemas.microsoft.com/office/drawing/2014/main" id="{8F9B137A-9F0C-3053-26F4-F1A1A4D82D6D}"/>
              </a:ext>
            </a:extLst>
          </p:cNvPr>
          <p:cNvSpPr/>
          <p:nvPr/>
        </p:nvSpPr>
        <p:spPr>
          <a:xfrm>
            <a:off x="5660695" y="5035939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id="{5638DA25-0A83-5C61-BB97-CE89B7FE3C55}"/>
              </a:ext>
            </a:extLst>
          </p:cNvPr>
          <p:cNvSpPr/>
          <p:nvPr/>
        </p:nvSpPr>
        <p:spPr>
          <a:xfrm>
            <a:off x="5260067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розничного товарооборота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:a16="http://schemas.microsoft.com/office/drawing/2014/main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CD500BF9-38C1-5529-5619-ECFDF6A02DFC}"/>
              </a:ext>
            </a:extLst>
          </p:cNvPr>
          <p:cNvSpPr txBox="1"/>
          <p:nvPr/>
        </p:nvSpPr>
        <p:spPr>
          <a:xfrm>
            <a:off x="1085529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поступления </a:t>
            </a:r>
          </a:p>
          <a:p>
            <a:r>
              <a:rPr lang="ru-RU" sz="800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:a16="http://schemas.microsoft.com/office/drawing/2014/main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id="{2947D3A7-F3F2-F042-E041-2359906A0400}"/>
              </a:ext>
            </a:extLst>
          </p:cNvPr>
          <p:cNvSpPr/>
          <p:nvPr/>
        </p:nvSpPr>
        <p:spPr>
          <a:xfrm>
            <a:off x="1467455" y="333285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BD9E40EF-B3BB-3EB9-AF5B-3B81E652F392}"/>
              </a:ext>
            </a:extLst>
          </p:cNvPr>
          <p:cNvSpPr txBox="1"/>
          <p:nvPr/>
        </p:nvSpPr>
        <p:spPr>
          <a:xfrm>
            <a:off x="3231937" y="5140939"/>
            <a:ext cx="9882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з/п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4676CABC-9A49-F2C2-A9BC-C53B134296DE}"/>
              </a:ext>
            </a:extLst>
          </p:cNvPr>
          <p:cNvSpPr/>
          <p:nvPr/>
        </p:nvSpPr>
        <p:spPr>
          <a:xfrm>
            <a:off x="3231937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41 786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:a16="http://schemas.microsoft.com/office/drawing/2014/main" id="{D3AFCDB7-7B2D-FB95-3CC4-26FA72959204}"/>
              </a:ext>
            </a:extLst>
          </p:cNvPr>
          <p:cNvSpPr/>
          <p:nvPr/>
        </p:nvSpPr>
        <p:spPr>
          <a:xfrm>
            <a:off x="4030143" y="547328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55 172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:a16="http://schemas.microsoft.com/office/drawing/2014/main" id="{0DA18218-A189-5B34-A992-A1C2F6968601}"/>
              </a:ext>
            </a:extLst>
          </p:cNvPr>
          <p:cNvSpPr/>
          <p:nvPr/>
        </p:nvSpPr>
        <p:spPr>
          <a:xfrm>
            <a:off x="3629515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47 217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:a16="http://schemas.microsoft.com/office/drawing/2014/main" id="{80C5CFFC-7012-7F1B-F30E-BDA9A7D11940}"/>
              </a:ext>
            </a:extLst>
          </p:cNvPr>
          <p:cNvSpPr/>
          <p:nvPr/>
        </p:nvSpPr>
        <p:spPr>
          <a:xfrm rot="1800000">
            <a:off x="2827764" y="3169416"/>
            <a:ext cx="1778607" cy="1696763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3" name="Шестиугольник 160">
            <a:extLst>
              <a:ext uri="{FF2B5EF4-FFF2-40B4-BE49-F238E27FC236}">
                <a16:creationId xmlns:a16="http://schemas.microsoft.com/office/drawing/2014/main" id="{BFE3E32D-4E32-EF8D-83DB-B70C7B2C852E}"/>
              </a:ext>
            </a:extLst>
          </p:cNvPr>
          <p:cNvSpPr/>
          <p:nvPr/>
        </p:nvSpPr>
        <p:spPr>
          <a:xfrm rot="1800000">
            <a:off x="2889116" y="2884957"/>
            <a:ext cx="1717387" cy="1771345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:a16="http://schemas.microsoft.com/office/drawing/2014/main" id="{3AA1733C-B95A-633A-E4C1-06FA94F51A7E}"/>
              </a:ext>
            </a:extLst>
          </p:cNvPr>
          <p:cNvSpPr/>
          <p:nvPr/>
        </p:nvSpPr>
        <p:spPr>
          <a:xfrm rot="1935354">
            <a:off x="2928484" y="3003201"/>
            <a:ext cx="1759735" cy="1854719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AAA25-7C88-1AD0-0C1B-918F884DB7A1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ГОРОДА КУРСКА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27BD99-917B-7737-9E7F-7A8F57A2CA4C}"/>
              </a:ext>
            </a:extLst>
          </p:cNvPr>
          <p:cNvSpPr txBox="1"/>
          <p:nvPr/>
        </p:nvSpPr>
        <p:spPr>
          <a:xfrm>
            <a:off x="627015" y="550177"/>
            <a:ext cx="88273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4C7367CC-2C8F-E4DC-E8B8-3D16B5436723}"/>
              </a:ext>
            </a:extLst>
          </p:cNvPr>
          <p:cNvSpPr/>
          <p:nvPr/>
        </p:nvSpPr>
        <p:spPr>
          <a:xfrm>
            <a:off x="5157187" y="1821043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9CA13AC4-7435-DEEE-4605-E265104DD5A0}"/>
              </a:ext>
            </a:extLst>
          </p:cNvPr>
          <p:cNvSpPr/>
          <p:nvPr/>
        </p:nvSpPr>
        <p:spPr>
          <a:xfrm>
            <a:off x="5157189" y="1373576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16B8DF6-A094-4F81-9D28-9C8995215F26}"/>
              </a:ext>
            </a:extLst>
          </p:cNvPr>
          <p:cNvGrpSpPr/>
          <p:nvPr/>
        </p:nvGrpSpPr>
        <p:grpSpPr>
          <a:xfrm>
            <a:off x="-39651" y="1373576"/>
            <a:ext cx="4788464" cy="2376000"/>
            <a:chOff x="336390" y="1400274"/>
            <a:chExt cx="4788464" cy="2376000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:a16="http://schemas.microsoft.com/office/drawing/2014/main" id="{45117FCB-FB0D-ACDC-38CA-B0524F5A8C72}"/>
                </a:ext>
              </a:extLst>
            </p:cNvPr>
            <p:cNvSpPr/>
            <p:nvPr/>
          </p:nvSpPr>
          <p:spPr>
            <a:xfrm>
              <a:off x="627015" y="1400274"/>
              <a:ext cx="4497839" cy="2376000"/>
            </a:xfrm>
            <a:prstGeom prst="roundRect">
              <a:avLst>
                <a:gd name="adj" fmla="val 10961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6C8BFA-FA03-9B4C-0957-FEDBCCA21685}"/>
                </a:ext>
              </a:extLst>
            </p:cNvPr>
            <p:cNvSpPr txBox="1"/>
            <p:nvPr/>
          </p:nvSpPr>
          <p:spPr>
            <a:xfrm>
              <a:off x="627016" y="1678464"/>
              <a:ext cx="446988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СРЕДНЕМЕСЯЧНАЯ ЗАРАБОТНАЯ ПЛАТА РАБОТНИКОВ</a:t>
              </a:r>
            </a:p>
          </p:txBody>
        </p:sp>
        <p:graphicFrame>
          <p:nvGraphicFramePr>
            <p:cNvPr id="18" name="Диаграмма 17">
              <a:extLst>
                <a:ext uri="{FF2B5EF4-FFF2-40B4-BE49-F238E27FC236}">
                  <a16:creationId xmlns:a16="http://schemas.microsoft.com/office/drawing/2014/main" id="{C9CC9D82-BE37-F183-FE0F-F5EC16E99A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641696"/>
                </p:ext>
              </p:extLst>
            </p:nvPr>
          </p:nvGraphicFramePr>
          <p:xfrm>
            <a:off x="336390" y="2227854"/>
            <a:ext cx="3650638" cy="12216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5022CB5-E7E2-AA50-A10D-C4C65B8B942C}"/>
                </a:ext>
              </a:extLst>
            </p:cNvPr>
            <p:cNvSpPr txBox="1"/>
            <p:nvPr/>
          </p:nvSpPr>
          <p:spPr>
            <a:xfrm>
              <a:off x="4241277" y="2034900"/>
              <a:ext cx="75936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темп роста</a:t>
              </a:r>
              <a:r>
                <a:rPr lang="en-US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*%</a:t>
              </a:r>
              <a:endParaRPr lang="ru-RU" sz="7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9172FE0D-553A-FE0F-3A47-C64F9D09AA29}"/>
                </a:ext>
              </a:extLst>
            </p:cNvPr>
            <p:cNvCxnSpPr>
              <a:cxnSpLocks/>
            </p:cNvCxnSpPr>
            <p:nvPr/>
          </p:nvCxnSpPr>
          <p:spPr>
            <a:xfrm>
              <a:off x="4136117" y="2034900"/>
              <a:ext cx="0" cy="1498009"/>
            </a:xfrm>
            <a:prstGeom prst="line">
              <a:avLst/>
            </a:prstGeom>
            <a:ln w="12700">
              <a:solidFill>
                <a:srgbClr val="4756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Скругленный прямоугольник 33">
              <a:extLst>
                <a:ext uri="{FF2B5EF4-FFF2-40B4-BE49-F238E27FC236}">
                  <a16:creationId xmlns:a16="http://schemas.microsoft.com/office/drawing/2014/main" id="{EFDBC0B8-5E11-F341-0ED5-65974A167108}"/>
                </a:ext>
              </a:extLst>
            </p:cNvPr>
            <p:cNvSpPr/>
            <p:nvPr/>
          </p:nvSpPr>
          <p:spPr>
            <a:xfrm>
              <a:off x="4241277" y="2335665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17,0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Скругленный прямоугольник 36">
              <a:extLst>
                <a:ext uri="{FF2B5EF4-FFF2-40B4-BE49-F238E27FC236}">
                  <a16:creationId xmlns:a16="http://schemas.microsoft.com/office/drawing/2014/main" id="{BC90595E-27D2-4878-4C3C-D23C5E914F17}"/>
                </a:ext>
              </a:extLst>
            </p:cNvPr>
            <p:cNvSpPr/>
            <p:nvPr/>
          </p:nvSpPr>
          <p:spPr>
            <a:xfrm>
              <a:off x="4241277" y="2790600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B1C1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17,0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931723"/>
              </p:ext>
            </p:extLst>
          </p:nvPr>
        </p:nvGraphicFramePr>
        <p:xfrm>
          <a:off x="5152199" y="1699797"/>
          <a:ext cx="4495561" cy="1560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891">
                  <a:extLst>
                    <a:ext uri="{9D8B030D-6E8A-4147-A177-3AD203B41FA5}">
                      <a16:colId xmlns:a16="http://schemas.microsoft.com/office/drawing/2014/main" val="3318199641"/>
                    </a:ext>
                  </a:extLst>
                </a:gridCol>
                <a:gridCol w="522243">
                  <a:extLst>
                    <a:ext uri="{9D8B030D-6E8A-4147-A177-3AD203B41FA5}">
                      <a16:colId xmlns:a16="http://schemas.microsoft.com/office/drawing/2014/main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val="2111604541"/>
                    </a:ext>
                  </a:extLst>
                </a:gridCol>
                <a:gridCol w="1173967">
                  <a:extLst>
                    <a:ext uri="{9D8B030D-6E8A-4147-A177-3AD203B41FA5}">
                      <a16:colId xmlns:a16="http://schemas.microsoft.com/office/drawing/2014/main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работников по крупным и средним организациям города Курска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47 217,5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172,4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122,3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235586"/>
                  </a:ext>
                </a:extLst>
              </a:tr>
              <a:tr h="407552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Курской области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46 059,2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53 064,3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79490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7326AD10-2947-EFC3-9FD0-462C38686134}"/>
              </a:ext>
            </a:extLst>
          </p:cNvPr>
          <p:cNvSpPr txBox="1"/>
          <p:nvPr/>
        </p:nvSpPr>
        <p:spPr>
          <a:xfrm>
            <a:off x="467218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1F7855C-3C0A-4AA7-EFF7-C1E794F9135E}"/>
              </a:ext>
            </a:extLst>
          </p:cNvPr>
          <p:cNvSpPr txBox="1"/>
          <p:nvPr/>
        </p:nvSpPr>
        <p:spPr>
          <a:xfrm>
            <a:off x="7017481" y="647444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64E6E85-53C3-4FF2-A312-56216A4AEE9C}"/>
              </a:ext>
            </a:extLst>
          </p:cNvPr>
          <p:cNvGrpSpPr/>
          <p:nvPr/>
        </p:nvGrpSpPr>
        <p:grpSpPr>
          <a:xfrm>
            <a:off x="6996240" y="4035151"/>
            <a:ext cx="2160000" cy="2376000"/>
            <a:chOff x="7623954" y="3931822"/>
            <a:chExt cx="2160000" cy="2376000"/>
          </a:xfrm>
        </p:grpSpPr>
        <p:sp>
          <p:nvSpPr>
            <p:cNvPr id="74" name="Скругленный прямоугольник 73">
              <a:extLst>
                <a:ext uri="{FF2B5EF4-FFF2-40B4-BE49-F238E27FC236}">
                  <a16:creationId xmlns:a16="http://schemas.microsoft.com/office/drawing/2014/main" id="{2B56E9F4-E4FE-07B5-1673-7C188D637F75}"/>
                </a:ext>
              </a:extLst>
            </p:cNvPr>
            <p:cNvSpPr/>
            <p:nvPr/>
          </p:nvSpPr>
          <p:spPr>
            <a:xfrm>
              <a:off x="7623954" y="3931822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E843EC5-B93D-014D-3D45-983FBD45BCAE}"/>
                </a:ext>
              </a:extLst>
            </p:cNvPr>
            <p:cNvSpPr txBox="1"/>
            <p:nvPr/>
          </p:nvSpPr>
          <p:spPr>
            <a:xfrm>
              <a:off x="7826548" y="4848841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безработные граждане в 2024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Скругленный прямоугольник 76">
              <a:extLst>
                <a:ext uri="{FF2B5EF4-FFF2-40B4-BE49-F238E27FC236}">
                  <a16:creationId xmlns:a16="http://schemas.microsoft.com/office/drawing/2014/main" id="{4EAC095F-9D74-7D49-4901-E85F2AE217CA}"/>
                </a:ext>
              </a:extLst>
            </p:cNvPr>
            <p:cNvSpPr/>
            <p:nvPr/>
          </p:nvSpPr>
          <p:spPr>
            <a:xfrm>
              <a:off x="7823310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39 чел.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3" name="Рисунок 72" descr="Уменьшить со сплошной заливкой">
              <a:extLst>
                <a:ext uri="{FF2B5EF4-FFF2-40B4-BE49-F238E27FC236}">
                  <a16:creationId xmlns:a16="http://schemas.microsoft.com/office/drawing/2014/main" id="{F7DE0371-C049-15C0-FB63-F322CF1A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15342" y="4066128"/>
              <a:ext cx="360000" cy="360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22792DB-D6F2-13EE-AD40-3281D52F5D03}"/>
                </a:ext>
              </a:extLst>
            </p:cNvPr>
            <p:cNvSpPr txBox="1"/>
            <p:nvPr/>
          </p:nvSpPr>
          <p:spPr>
            <a:xfrm>
              <a:off x="7825075" y="4345470"/>
              <a:ext cx="43071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7D2CD61-52B2-2F21-B305-8346B1FF7764}"/>
                </a:ext>
              </a:extLst>
            </p:cNvPr>
            <p:cNvSpPr txBox="1"/>
            <p:nvPr/>
          </p:nvSpPr>
          <p:spPr>
            <a:xfrm>
              <a:off x="7835654" y="5891942"/>
              <a:ext cx="183968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(наименование области) 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10C1CB3-4216-43C5-84F7-BB1D048094E2}"/>
              </a:ext>
            </a:extLst>
          </p:cNvPr>
          <p:cNvGrpSpPr/>
          <p:nvPr/>
        </p:nvGrpSpPr>
        <p:grpSpPr>
          <a:xfrm>
            <a:off x="3711841" y="4018234"/>
            <a:ext cx="2735624" cy="2376000"/>
            <a:chOff x="5210186" y="3965935"/>
            <a:chExt cx="2735624" cy="2376000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id="{3A2C6274-4B9B-F40B-8680-725F6BB96DFB}"/>
                </a:ext>
              </a:extLst>
            </p:cNvPr>
            <p:cNvSpPr/>
            <p:nvPr/>
          </p:nvSpPr>
          <p:spPr>
            <a:xfrm>
              <a:off x="5210186" y="3965935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23ED422-DF9E-9D1D-A2F9-831F081A251F}"/>
                </a:ext>
              </a:extLst>
            </p:cNvPr>
            <p:cNvSpPr txBox="1"/>
            <p:nvPr/>
          </p:nvSpPr>
          <p:spPr>
            <a:xfrm>
              <a:off x="5498819" y="4346722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0,6%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EBF4CEF-8376-EA30-4646-371E66EC9A7B}"/>
                </a:ext>
              </a:extLst>
            </p:cNvPr>
            <p:cNvSpPr txBox="1"/>
            <p:nvPr/>
          </p:nvSpPr>
          <p:spPr>
            <a:xfrm>
              <a:off x="5498819" y="4848841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регистрируемая безработица в 2023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id="{DE570A78-46A9-3F07-36FA-94EF1D510C3A}"/>
                </a:ext>
              </a:extLst>
            </p:cNvPr>
            <p:cNvSpPr/>
            <p:nvPr/>
          </p:nvSpPr>
          <p:spPr>
            <a:xfrm>
              <a:off x="5495581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0,3%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Рисунок 70" descr="Отменить подписку со сплошной заливкой">
              <a:extLst>
                <a:ext uri="{FF2B5EF4-FFF2-40B4-BE49-F238E27FC236}">
                  <a16:creationId xmlns:a16="http://schemas.microsoft.com/office/drawing/2014/main" id="{96BAE458-C0B9-5E94-E09C-84ADC4827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66417" y="4066128"/>
              <a:ext cx="360000" cy="36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23F441-3CBA-940B-B7FB-81A8DF61A225}"/>
                </a:ext>
              </a:extLst>
            </p:cNvPr>
            <p:cNvSpPr txBox="1"/>
            <p:nvPr/>
          </p:nvSpPr>
          <p:spPr>
            <a:xfrm>
              <a:off x="5507925" y="5891942"/>
              <a:ext cx="16175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безработице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D265CD84-16A0-1463-24A7-04BB3B4AC8B8}"/>
              </a:ext>
            </a:extLst>
          </p:cNvPr>
          <p:cNvSpPr txBox="1"/>
          <p:nvPr/>
        </p:nvSpPr>
        <p:spPr>
          <a:xfrm>
            <a:off x="7637370" y="4600942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9FF861A3-0A87-41E0-A935-52C848721799}"/>
              </a:ext>
            </a:extLst>
          </p:cNvPr>
          <p:cNvGrpSpPr/>
          <p:nvPr/>
        </p:nvGrpSpPr>
        <p:grpSpPr>
          <a:xfrm>
            <a:off x="655091" y="4017511"/>
            <a:ext cx="2743792" cy="2376000"/>
            <a:chOff x="5188252" y="3964017"/>
            <a:chExt cx="2743792" cy="2376000"/>
          </a:xfrm>
        </p:grpSpPr>
        <p:sp>
          <p:nvSpPr>
            <p:cNvPr id="39" name="Скругленный прямоугольник 13">
              <a:extLst>
                <a:ext uri="{FF2B5EF4-FFF2-40B4-BE49-F238E27FC236}">
                  <a16:creationId xmlns:a16="http://schemas.microsoft.com/office/drawing/2014/main" id="{01B992F4-1ADA-4C40-BE4E-2717FB27804F}"/>
                </a:ext>
              </a:extLst>
            </p:cNvPr>
            <p:cNvSpPr/>
            <p:nvPr/>
          </p:nvSpPr>
          <p:spPr>
            <a:xfrm>
              <a:off x="5188252" y="3964017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795C2F3-EA5D-415F-AD91-B246FC0DF854}"/>
                </a:ext>
              </a:extLst>
            </p:cNvPr>
            <p:cNvSpPr txBox="1"/>
            <p:nvPr/>
          </p:nvSpPr>
          <p:spPr>
            <a:xfrm>
              <a:off x="5485053" y="4345527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45,2 лет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8D3155A-EBDA-4666-8681-7B0871C5BC6C}"/>
                </a:ext>
              </a:extLst>
            </p:cNvPr>
            <p:cNvSpPr txBox="1"/>
            <p:nvPr/>
          </p:nvSpPr>
          <p:spPr>
            <a:xfrm>
              <a:off x="5459453" y="4847646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Средний возраст жителя города Курска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F388063-AABC-4D65-8452-9287D769DB6E}"/>
                </a:ext>
              </a:extLst>
            </p:cNvPr>
            <p:cNvSpPr txBox="1"/>
            <p:nvPr/>
          </p:nvSpPr>
          <p:spPr>
            <a:xfrm>
              <a:off x="5498819" y="5299733"/>
              <a:ext cx="161759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Рисунок 41" descr="Уход со сплошной заливкой">
            <a:extLst>
              <a:ext uri="{FF2B5EF4-FFF2-40B4-BE49-F238E27FC236}">
                <a16:creationId xmlns:a16="http://schemas.microsoft.com/office/drawing/2014/main" id="{6D1E8CA7-23F4-4E83-BEF5-852E562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93726" y="41264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0188" y="2787234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:a16="http://schemas.microsoft.com/office/drawing/2014/main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90206" y="5318246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:a16="http://schemas.microsoft.com/office/drawing/2014/main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-10℃, в июле + 25℃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976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:a16="http://schemas.microsoft.com/office/drawing/2014/main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запас 4,3 млн. м3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1B2EC90-8DAE-0957-5D26-BE6AB5E7E7C7}"/>
              </a:ext>
            </a:extLst>
          </p:cNvPr>
          <p:cNvSpPr txBox="1"/>
          <p:nvPr/>
        </p:nvSpPr>
        <p:spPr>
          <a:xfrm>
            <a:off x="1187392" y="5339692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хвойные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млн. м3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782E053-2F93-9792-F207-53B43CF12C51}"/>
              </a:ext>
            </a:extLst>
          </p:cNvPr>
          <p:cNvSpPr txBox="1"/>
          <p:nvPr/>
        </p:nvSpPr>
        <p:spPr>
          <a:xfrm>
            <a:off x="1187392" y="5816180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 млн. м3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BFF0E25-DFAE-46E7-0CAB-F8151F107F4C}"/>
              </a:ext>
            </a:extLst>
          </p:cNvPr>
          <p:cNvSpPr txBox="1"/>
          <p:nvPr/>
        </p:nvSpPr>
        <p:spPr>
          <a:xfrm>
            <a:off x="3320999" y="5339692"/>
            <a:ext cx="153199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DE3B28B-9C2A-C4FD-BC1D-17B55EA166BC}"/>
              </a:ext>
            </a:extLst>
          </p:cNvPr>
          <p:cNvSpPr txBox="1"/>
          <p:nvPr/>
        </p:nvSpPr>
        <p:spPr>
          <a:xfrm>
            <a:off x="3320999" y="5568097"/>
            <a:ext cx="177590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преобладают дерново-слабоподзолистые песчаные и супесчаные почвы                          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лесопосадки и выращивания картофеля</a:t>
            </a: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endParaRPr lang="ru-RU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значительно распространены  торфяно-болотные почвы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ведения  лесных хозяйств</a:t>
            </a:r>
            <a:endParaRPr lang="en-US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ED43C5D-0262-F43E-BACE-84B5F5D53598}"/>
              </a:ext>
            </a:extLst>
          </p:cNvPr>
          <p:cNvSpPr txBox="1"/>
          <p:nvPr/>
        </p:nvSpPr>
        <p:spPr>
          <a:xfrm>
            <a:off x="5860469" y="2758783"/>
            <a:ext cx="15176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строительных песков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7350817-E0E1-F8FA-9710-5BB6612E517F}"/>
              </a:ext>
            </a:extLst>
          </p:cNvPr>
          <p:cNvSpPr txBox="1"/>
          <p:nvPr/>
        </p:nvSpPr>
        <p:spPr>
          <a:xfrm>
            <a:off x="7999932" y="2758783"/>
            <a:ext cx="18189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формовочных песков и торфа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89,7 тыс.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 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18,2 тыс. га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2D72C5B-E6A0-1041-A71A-27D5324B5B6E}"/>
              </a:ext>
            </a:extLst>
          </p:cNvPr>
          <p:cNvSpPr txBox="1"/>
          <p:nvPr/>
        </p:nvSpPr>
        <p:spPr>
          <a:xfrm>
            <a:off x="5878006" y="3114667"/>
            <a:ext cx="1801389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пески используются в строительстве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AF200D8A-4754-0B34-A609-EBD815F68BCD}"/>
              </a:ext>
            </a:extLst>
          </p:cNvPr>
          <p:cNvSpPr txBox="1"/>
          <p:nvPr/>
        </p:nvSpPr>
        <p:spPr>
          <a:xfrm>
            <a:off x="8017469" y="3114667"/>
            <a:ext cx="180138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 используются в качестве удобрения, топлива и сырья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:a16="http://schemas.microsoft.com/office/drawing/2014/main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617829-9ABE-B8DA-2750-51342286CCB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id="{A4503707-C842-55D2-8184-C2281EB1EB33}"/>
              </a:ext>
            </a:extLst>
          </p:cNvPr>
          <p:cNvSpPr/>
          <p:nvPr/>
        </p:nvSpPr>
        <p:spPr>
          <a:xfrm>
            <a:off x="7598612" y="2269715"/>
            <a:ext cx="2196000" cy="3344766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6007C2EF-68BA-8F8F-ACC3-1F355859E295}"/>
              </a:ext>
            </a:extLst>
          </p:cNvPr>
          <p:cNvSpPr txBox="1"/>
          <p:nvPr/>
        </p:nvSpPr>
        <p:spPr>
          <a:xfrm>
            <a:off x="7797437" y="2518171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E9F12BC2-BFAA-BED4-F03C-AD706AF7061B}"/>
              </a:ext>
            </a:extLst>
          </p:cNvPr>
          <p:cNvSpPr txBox="1"/>
          <p:nvPr/>
        </p:nvSpPr>
        <p:spPr>
          <a:xfrm>
            <a:off x="7797435" y="4435978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5C27278C-6818-C17F-D51C-27DC77A4DF73}"/>
              </a:ext>
            </a:extLst>
          </p:cNvPr>
          <p:cNvSpPr txBox="1"/>
          <p:nvPr/>
        </p:nvSpPr>
        <p:spPr>
          <a:xfrm>
            <a:off x="7797435" y="381540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музеев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FD6CFA95-6D40-CD7C-1A91-86822FB92694}"/>
              </a:ext>
            </a:extLst>
          </p:cNvPr>
          <p:cNvSpPr txBox="1"/>
          <p:nvPr/>
        </p:nvSpPr>
        <p:spPr>
          <a:xfrm>
            <a:off x="7797434" y="313370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BFEBFB40-7B6B-80BC-E2A0-D704509DB297}"/>
              </a:ext>
            </a:extLst>
          </p:cNvPr>
          <p:cNvSpPr/>
          <p:nvPr/>
        </p:nvSpPr>
        <p:spPr>
          <a:xfrm>
            <a:off x="627016" y="2269715"/>
            <a:ext cx="2196000" cy="3349374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269922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B77D628-B652-7E49-A387-AC3F97ACBE6E}"/>
              </a:ext>
            </a:extLst>
          </p:cNvPr>
          <p:cNvSpPr txBox="1"/>
          <p:nvPr/>
        </p:nvSpPr>
        <p:spPr>
          <a:xfrm>
            <a:off x="1916983" y="251817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</a:t>
            </a: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FF68BA2A-B11B-A3F3-C41C-C13ACA8D4225}"/>
              </a:ext>
            </a:extLst>
          </p:cNvPr>
          <p:cNvSpPr txBox="1"/>
          <p:nvPr/>
        </p:nvSpPr>
        <p:spPr>
          <a:xfrm>
            <a:off x="1916983" y="402895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814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8D00896-22B3-FE36-7949-817B0AFC70FE}"/>
              </a:ext>
            </a:extLst>
          </p:cNvPr>
          <p:cNvSpPr txBox="1"/>
          <p:nvPr/>
        </p:nvSpPr>
        <p:spPr>
          <a:xfrm>
            <a:off x="1916983" y="3273562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494</a:t>
            </a: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3349374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</a:t>
            </a:r>
            <a:r>
              <a:rPr lang="ru-RU" sz="1100" b="1" spc="-2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акушерных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учреждений</a:t>
            </a: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id="{020D1684-D52C-C2EC-5298-DD660550B672}"/>
              </a:ext>
            </a:extLst>
          </p:cNvPr>
          <p:cNvSpPr/>
          <p:nvPr/>
        </p:nvSpPr>
        <p:spPr>
          <a:xfrm>
            <a:off x="5276603" y="2274323"/>
            <a:ext cx="2196000" cy="3344766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8AAF981A-A158-7FA2-DCCE-482787BE82A1}"/>
              </a:ext>
            </a:extLst>
          </p:cNvPr>
          <p:cNvSpPr txBox="1"/>
          <p:nvPr/>
        </p:nvSpPr>
        <p:spPr>
          <a:xfrm>
            <a:off x="5476480" y="2532886"/>
            <a:ext cx="18390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3 886 чел.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систематически занимались физической культурой в 2023 году 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id="{B38CFC4B-4571-DF22-142C-09FDD201865C}"/>
              </a:ext>
            </a:extLst>
          </p:cNvPr>
          <p:cNvSpPr txBox="1"/>
          <p:nvPr/>
        </p:nvSpPr>
        <p:spPr>
          <a:xfrm>
            <a:off x="5476477" y="381162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40BFAEC2-21A1-E0CF-DC35-664D8408F090}"/>
              </a:ext>
            </a:extLst>
          </p:cNvPr>
          <p:cNvSpPr txBox="1"/>
          <p:nvPr/>
        </p:nvSpPr>
        <p:spPr>
          <a:xfrm>
            <a:off x="5476478" y="434534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каток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E9931E13-1699-746E-1C30-75E37FBCB28F}"/>
              </a:ext>
            </a:extLst>
          </p:cNvPr>
          <p:cNvSpPr txBox="1"/>
          <p:nvPr/>
        </p:nvSpPr>
        <p:spPr>
          <a:xfrm>
            <a:off x="5476480" y="4908139"/>
            <a:ext cx="145647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плоских 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F7EBCB-0047-BF7A-CCD7-E1BE587BE034}"/>
              </a:ext>
            </a:extLst>
          </p:cNvPr>
          <p:cNvSpPr txBox="1"/>
          <p:nvPr/>
        </p:nvSpPr>
        <p:spPr>
          <a:xfrm>
            <a:off x="573651" y="659689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4F1DE30-3A01-4DA9-A11E-EEC9AC0FE380}"/>
              </a:ext>
            </a:extLst>
          </p:cNvPr>
          <p:cNvSpPr txBox="1"/>
          <p:nvPr/>
        </p:nvSpPr>
        <p:spPr>
          <a:xfrm>
            <a:off x="5480763" y="328573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ФОК</a:t>
            </a: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id="{965B5596-9886-1EDD-8689-79E3A0147044}"/>
              </a:ext>
            </a:extLst>
          </p:cNvPr>
          <p:cNvSpPr/>
          <p:nvPr/>
        </p:nvSpPr>
        <p:spPr>
          <a:xfrm>
            <a:off x="627016" y="140154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id="{EB7D65FA-C463-3087-D7E8-6B8E7319F8D2}"/>
              </a:ext>
            </a:extLst>
          </p:cNvPr>
          <p:cNvSpPr/>
          <p:nvPr/>
        </p:nvSpPr>
        <p:spPr>
          <a:xfrm>
            <a:off x="3722882" y="1525351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:a16="http://schemas.microsoft.com/office/drawing/2014/main" id="{3DAEEDE2-CD4E-EEAA-1E55-446D41A95687}"/>
              </a:ext>
            </a:extLst>
          </p:cNvPr>
          <p:cNvSpPr/>
          <p:nvPr/>
        </p:nvSpPr>
        <p:spPr>
          <a:xfrm>
            <a:off x="750638" y="4714888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:a16="http://schemas.microsoft.com/office/drawing/2014/main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id="{8D370FB6-20C6-B96E-C580-63F3005FCF57}"/>
              </a:ext>
            </a:extLst>
          </p:cNvPr>
          <p:cNvSpPr/>
          <p:nvPr/>
        </p:nvSpPr>
        <p:spPr>
          <a:xfrm>
            <a:off x="3722881" y="3120117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:a16="http://schemas.microsoft.com/office/drawing/2014/main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1526" y="4031628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7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ГЛАВН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ЫЕ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 ТУРИСТИЧЕСК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ИЕ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 ДОСТОПРИМЕЧАТЕЛЬНОСТИ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id="{C4AB92F1-CEB6-26D4-2A1E-FF237173ABDF}"/>
              </a:ext>
            </a:extLst>
          </p:cNvPr>
          <p:cNvSpPr/>
          <p:nvPr/>
        </p:nvSpPr>
        <p:spPr>
          <a:xfrm>
            <a:off x="6835241" y="142931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id="{C7EEC72E-3ED9-E267-43BA-E4A3E81CE2BE}"/>
              </a:ext>
            </a:extLst>
          </p:cNvPr>
          <p:cNvSpPr/>
          <p:nvPr/>
        </p:nvSpPr>
        <p:spPr>
          <a:xfrm>
            <a:off x="6835241" y="268017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id="{57911A3B-BCB5-2A47-5B07-3112694A3637}"/>
              </a:ext>
            </a:extLst>
          </p:cNvPr>
          <p:cNvSpPr/>
          <p:nvPr/>
        </p:nvSpPr>
        <p:spPr>
          <a:xfrm>
            <a:off x="6835241" y="393103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AC190EDA-2C05-15EC-A1DE-437FDD6DF9D3}"/>
              </a:ext>
            </a:extLst>
          </p:cNvPr>
          <p:cNvSpPr txBox="1"/>
          <p:nvPr/>
        </p:nvSpPr>
        <p:spPr>
          <a:xfrm>
            <a:off x="2347082" y="2222153"/>
            <a:ext cx="1038307" cy="64633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Владимирской иконы Божией Матери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8F3092DA-AABD-96D8-DAB8-50B4A3BEB105}"/>
              </a:ext>
            </a:extLst>
          </p:cNvPr>
          <p:cNvSpPr txBox="1"/>
          <p:nvPr/>
        </p:nvSpPr>
        <p:spPr>
          <a:xfrm>
            <a:off x="7051059" y="1906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12 491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405BEA9-0290-005C-0FFF-80B4B01D78C5}"/>
              </a:ext>
            </a:extLst>
          </p:cNvPr>
          <p:cNvSpPr txBox="1"/>
          <p:nvPr/>
        </p:nvSpPr>
        <p:spPr>
          <a:xfrm>
            <a:off x="7051059" y="2284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2023 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:a16="http://schemas.microsoft.com/office/drawing/2014/main" id="{0EE3CC0B-A20D-6AAF-CF54-F2982CA05721}"/>
              </a:ext>
            </a:extLst>
          </p:cNvPr>
          <p:cNvSpPr/>
          <p:nvPr/>
        </p:nvSpPr>
        <p:spPr>
          <a:xfrm>
            <a:off x="7051059" y="1556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+2391%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:a16="http://schemas.microsoft.com/office/drawing/2014/main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27035" y="1502704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id="{31BFC30A-9CC5-E6E2-F85C-B6EFC1138044}"/>
              </a:ext>
            </a:extLst>
          </p:cNvPr>
          <p:cNvSpPr txBox="1"/>
          <p:nvPr/>
        </p:nvSpPr>
        <p:spPr>
          <a:xfrm>
            <a:off x="7051059" y="3158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760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93D18ECF-A386-4937-AA7D-760DB0FD36AC}"/>
              </a:ext>
            </a:extLst>
          </p:cNvPr>
          <p:cNvSpPr txBox="1"/>
          <p:nvPr/>
        </p:nvSpPr>
        <p:spPr>
          <a:xfrm>
            <a:off x="7051059" y="3536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в 2023 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:a16="http://schemas.microsoft.com/office/drawing/2014/main" id="{EF3E43EC-A155-BABE-59F4-F2F66FC0AFD4}"/>
              </a:ext>
            </a:extLst>
          </p:cNvPr>
          <p:cNvSpPr/>
          <p:nvPr/>
        </p:nvSpPr>
        <p:spPr>
          <a:xfrm>
            <a:off x="7051059" y="2808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+353%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Прямая соединительная линия 214">
            <a:extLst>
              <a:ext uri="{FF2B5EF4-FFF2-40B4-BE49-F238E27FC236}">
                <a16:creationId xmlns:a16="http://schemas.microsoft.com/office/drawing/2014/main" id="{A1D634EA-C74C-CC81-4667-B8ECEF23337C}"/>
              </a:ext>
            </a:extLst>
          </p:cNvPr>
          <p:cNvCxnSpPr>
            <a:cxnSpLocks/>
          </p:cNvCxnSpPr>
          <p:nvPr/>
        </p:nvCxnSpPr>
        <p:spPr>
          <a:xfrm>
            <a:off x="8311139" y="3178086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FBEEAE70-6840-7A11-B794-6BEA822187D0}"/>
              </a:ext>
            </a:extLst>
          </p:cNvPr>
          <p:cNvSpPr txBox="1"/>
          <p:nvPr/>
        </p:nvSpPr>
        <p:spPr>
          <a:xfrm>
            <a:off x="8446301" y="3189733"/>
            <a:ext cx="893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— 52 пешеходных,         более — 300 выездных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7E0849A3-C1B7-174D-F8FC-4331E6E8CF51}"/>
              </a:ext>
            </a:extLst>
          </p:cNvPr>
          <p:cNvSpPr txBox="1"/>
          <p:nvPr/>
        </p:nvSpPr>
        <p:spPr>
          <a:xfrm>
            <a:off x="7051059" y="440981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9 976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274B9E21-F2CE-7A7D-DD68-76C0B7F2B2A9}"/>
              </a:ext>
            </a:extLst>
          </p:cNvPr>
          <p:cNvSpPr txBox="1"/>
          <p:nvPr/>
        </p:nvSpPr>
        <p:spPr>
          <a:xfrm>
            <a:off x="7051059" y="478782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обслужено экскурсиями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id="{FA563426-A606-79B1-A5F7-DD5BE611BA68}"/>
              </a:ext>
            </a:extLst>
          </p:cNvPr>
          <p:cNvSpPr/>
          <p:nvPr/>
        </p:nvSpPr>
        <p:spPr>
          <a:xfrm>
            <a:off x="7051059" y="405911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+3576%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Прямая соединительная линия 223">
            <a:extLst>
              <a:ext uri="{FF2B5EF4-FFF2-40B4-BE49-F238E27FC236}">
                <a16:creationId xmlns:a16="http://schemas.microsoft.com/office/drawing/2014/main" id="{DCBDE1CB-3585-DE0D-B192-CCEC93B165CF}"/>
              </a:ext>
            </a:extLst>
          </p:cNvPr>
          <p:cNvCxnSpPr>
            <a:cxnSpLocks/>
          </p:cNvCxnSpPr>
          <p:nvPr/>
        </p:nvCxnSpPr>
        <p:spPr>
          <a:xfrm>
            <a:off x="8311139" y="4428942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id="{666679B6-FEC7-312A-D5D8-9B8E195FC32D}"/>
              </a:ext>
            </a:extLst>
          </p:cNvPr>
          <p:cNvSpPr txBox="1"/>
          <p:nvPr/>
        </p:nvSpPr>
        <p:spPr>
          <a:xfrm>
            <a:off x="8446302" y="4440589"/>
            <a:ext cx="8255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индивидуальных посетителей — 2 515 человек</a:t>
            </a: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:a16="http://schemas.microsoft.com/office/drawing/2014/main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21526" y="2779435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ЧЕРЕМИСИНОВСКОГО РАЙОНА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A4D6F-5389-4E6D-BE35-10C039444944}"/>
              </a:ext>
            </a:extLst>
          </p:cNvPr>
          <p:cNvSpPr txBox="1"/>
          <p:nvPr/>
        </p:nvSpPr>
        <p:spPr>
          <a:xfrm>
            <a:off x="2467835" y="4149116"/>
            <a:ext cx="1053409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Поклонный крест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60D0008-9324-4701-BFA0-33552AC9A2F0}"/>
              </a:ext>
            </a:extLst>
          </p:cNvPr>
          <p:cNvSpPr txBox="1"/>
          <p:nvPr/>
        </p:nvSpPr>
        <p:spPr>
          <a:xfrm>
            <a:off x="2503135" y="5640054"/>
            <a:ext cx="1038307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Покрова Пресвятой Богородицы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8B79F7F-59E0-4CFA-816F-FFFF38035FDA}"/>
              </a:ext>
            </a:extLst>
          </p:cNvPr>
          <p:cNvSpPr txBox="1"/>
          <p:nvPr/>
        </p:nvSpPr>
        <p:spPr>
          <a:xfrm>
            <a:off x="5429130" y="2413148"/>
            <a:ext cx="1038307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Серафиму Саровскому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89F5F4-1F10-4AE9-A6DE-CD166A91D822}"/>
              </a:ext>
            </a:extLst>
          </p:cNvPr>
          <p:cNvSpPr txBox="1"/>
          <p:nvPr/>
        </p:nvSpPr>
        <p:spPr>
          <a:xfrm>
            <a:off x="5429130" y="3403715"/>
            <a:ext cx="1038307" cy="96949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Пушка ЗИС-3 - памятный знак воинам 13 гвардейской стрелковой дивизии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8792DB-9020-41B9-90CC-814DF9FCA450}"/>
              </a:ext>
            </a:extLst>
          </p:cNvPr>
          <p:cNvSpPr txBox="1"/>
          <p:nvPr/>
        </p:nvSpPr>
        <p:spPr>
          <a:xfrm>
            <a:off x="5314026" y="5951355"/>
            <a:ext cx="1208214" cy="16158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Аллея Славы</a:t>
            </a: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1D2847BB-D6E3-4462-B85B-F452728ED46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/>
          <a:stretch/>
        </p:blipFill>
        <p:spPr>
          <a:xfrm>
            <a:off x="3719512" y="3120117"/>
            <a:ext cx="1480019" cy="1465199"/>
          </a:xfrm>
          <a:custGeom>
            <a:avLst/>
            <a:gdLst>
              <a:gd name="connsiteX0" fmla="*/ 244205 w 1480018"/>
              <a:gd name="connsiteY0" fmla="*/ 0 h 1465201"/>
              <a:gd name="connsiteX1" fmla="*/ 1480018 w 1480018"/>
              <a:gd name="connsiteY1" fmla="*/ 0 h 1465201"/>
              <a:gd name="connsiteX2" fmla="*/ 1480018 w 1480018"/>
              <a:gd name="connsiteY2" fmla="*/ 1465201 h 1465201"/>
              <a:gd name="connsiteX3" fmla="*/ 244205 w 1480018"/>
              <a:gd name="connsiteY3" fmla="*/ 1465201 h 1465201"/>
              <a:gd name="connsiteX4" fmla="*/ 0 w 1480018"/>
              <a:gd name="connsiteY4" fmla="*/ 1220996 h 1465201"/>
              <a:gd name="connsiteX5" fmla="*/ 0 w 1480018"/>
              <a:gd name="connsiteY5" fmla="*/ 244205 h 1465201"/>
              <a:gd name="connsiteX6" fmla="*/ 244205 w 1480018"/>
              <a:gd name="connsiteY6" fmla="*/ 0 h 1465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8" h="1465201">
                <a:moveTo>
                  <a:pt x="244205" y="0"/>
                </a:moveTo>
                <a:lnTo>
                  <a:pt x="1480018" y="0"/>
                </a:lnTo>
                <a:lnTo>
                  <a:pt x="1480018" y="1465201"/>
                </a:lnTo>
                <a:lnTo>
                  <a:pt x="244205" y="1465201"/>
                </a:lnTo>
                <a:cubicBezTo>
                  <a:pt x="109334" y="1465201"/>
                  <a:pt x="0" y="1355867"/>
                  <a:pt x="0" y="1220996"/>
                </a:cubicBezTo>
                <a:lnTo>
                  <a:pt x="0" y="244205"/>
                </a:lnTo>
                <a:cubicBezTo>
                  <a:pt x="0" y="109334"/>
                  <a:pt x="109334" y="0"/>
                  <a:pt x="244205" y="0"/>
                </a:cubicBezTo>
                <a:close/>
              </a:path>
            </a:pathLst>
          </a:cu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89E031F8-F2E8-4875-8FBB-3D7A7FCCB7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27" y="1525350"/>
            <a:ext cx="1480019" cy="1462909"/>
          </a:xfrm>
          <a:custGeom>
            <a:avLst/>
            <a:gdLst>
              <a:gd name="connsiteX0" fmla="*/ 246675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20650 w 1480019"/>
              <a:gd name="connsiteY3" fmla="*/ 1485222 h 1485222"/>
              <a:gd name="connsiteX4" fmla="*/ 196961 w 1480019"/>
              <a:gd name="connsiteY4" fmla="*/ 1482834 h 1485222"/>
              <a:gd name="connsiteX5" fmla="*/ 0 w 1480019"/>
              <a:gd name="connsiteY5" fmla="*/ 1241171 h 1485222"/>
              <a:gd name="connsiteX6" fmla="*/ 0 w 1480019"/>
              <a:gd name="connsiteY6" fmla="*/ 246675 h 1485222"/>
              <a:gd name="connsiteX7" fmla="*/ 246675 w 1480019"/>
              <a:gd name="connsiteY7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0019" h="1485222">
                <a:moveTo>
                  <a:pt x="246675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20650" y="1485222"/>
                </a:lnTo>
                <a:lnTo>
                  <a:pt x="196961" y="1482834"/>
                </a:lnTo>
                <a:cubicBezTo>
                  <a:pt x="84555" y="1459833"/>
                  <a:pt x="0" y="1360376"/>
                  <a:pt x="0" y="1241171"/>
                </a:cubicBezTo>
                <a:lnTo>
                  <a:pt x="0" y="246675"/>
                </a:lnTo>
                <a:cubicBezTo>
                  <a:pt x="0" y="110440"/>
                  <a:pt x="110440" y="0"/>
                  <a:pt x="246675" y="0"/>
                </a:cubicBezTo>
                <a:close/>
              </a:path>
            </a:pathLst>
          </a:cu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6DD1E5E3-11ED-41C5-A04F-ED10BD8DE8D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60"/>
          <a:stretch/>
        </p:blipFill>
        <p:spPr>
          <a:xfrm>
            <a:off x="3719512" y="1525351"/>
            <a:ext cx="1480019" cy="1462908"/>
          </a:xfrm>
          <a:custGeom>
            <a:avLst/>
            <a:gdLst>
              <a:gd name="connsiteX0" fmla="*/ 170237 w 1480017"/>
              <a:gd name="connsiteY0" fmla="*/ 0 h 1468358"/>
              <a:gd name="connsiteX1" fmla="*/ 1480017 w 1480017"/>
              <a:gd name="connsiteY1" fmla="*/ 0 h 1468358"/>
              <a:gd name="connsiteX2" fmla="*/ 1480017 w 1480017"/>
              <a:gd name="connsiteY2" fmla="*/ 1468358 h 1468358"/>
              <a:gd name="connsiteX3" fmla="*/ 246674 w 1480017"/>
              <a:gd name="connsiteY3" fmla="*/ 1468358 h 1468358"/>
              <a:gd name="connsiteX4" fmla="*/ 0 w 1480017"/>
              <a:gd name="connsiteY4" fmla="*/ 1221684 h 1468358"/>
              <a:gd name="connsiteX5" fmla="*/ 0 w 1480017"/>
              <a:gd name="connsiteY5" fmla="*/ 233367 h 1468358"/>
              <a:gd name="connsiteX6" fmla="*/ 150658 w 1480017"/>
              <a:gd name="connsiteY6" fmla="*/ 6078 h 146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7" h="1468358">
                <a:moveTo>
                  <a:pt x="170237" y="0"/>
                </a:moveTo>
                <a:lnTo>
                  <a:pt x="1480017" y="0"/>
                </a:lnTo>
                <a:lnTo>
                  <a:pt x="1480017" y="1468358"/>
                </a:lnTo>
                <a:lnTo>
                  <a:pt x="246674" y="1468358"/>
                </a:lnTo>
                <a:cubicBezTo>
                  <a:pt x="110440" y="1468358"/>
                  <a:pt x="0" y="1357918"/>
                  <a:pt x="0" y="1221684"/>
                </a:cubicBezTo>
                <a:lnTo>
                  <a:pt x="0" y="233367"/>
                </a:lnTo>
                <a:cubicBezTo>
                  <a:pt x="0" y="131192"/>
                  <a:pt x="62123" y="43525"/>
                  <a:pt x="150658" y="6078"/>
                </a:cubicBezTo>
                <a:close/>
              </a:path>
            </a:pathLst>
          </a:cu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A0068083-7E61-4FE8-A8EB-D82303A614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38" y="3120115"/>
            <a:ext cx="1444510" cy="1465202"/>
          </a:xfrm>
          <a:custGeom>
            <a:avLst/>
            <a:gdLst>
              <a:gd name="connsiteX0" fmla="*/ 240756 w 1444510"/>
              <a:gd name="connsiteY0" fmla="*/ 0 h 1465199"/>
              <a:gd name="connsiteX1" fmla="*/ 1444510 w 1444510"/>
              <a:gd name="connsiteY1" fmla="*/ 0 h 1465199"/>
              <a:gd name="connsiteX2" fmla="*/ 1444510 w 1444510"/>
              <a:gd name="connsiteY2" fmla="*/ 1465199 h 1465199"/>
              <a:gd name="connsiteX3" fmla="*/ 240756 w 1444510"/>
              <a:gd name="connsiteY3" fmla="*/ 1465199 h 1465199"/>
              <a:gd name="connsiteX4" fmla="*/ 0 w 1444510"/>
              <a:gd name="connsiteY4" fmla="*/ 1224443 h 1465199"/>
              <a:gd name="connsiteX5" fmla="*/ 0 w 1444510"/>
              <a:gd name="connsiteY5" fmla="*/ 240756 h 1465199"/>
              <a:gd name="connsiteX6" fmla="*/ 240756 w 1444510"/>
              <a:gd name="connsiteY6" fmla="*/ 0 h 1465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4510" h="1465199">
                <a:moveTo>
                  <a:pt x="240756" y="0"/>
                </a:moveTo>
                <a:lnTo>
                  <a:pt x="1444510" y="0"/>
                </a:lnTo>
                <a:lnTo>
                  <a:pt x="1444510" y="1465199"/>
                </a:lnTo>
                <a:lnTo>
                  <a:pt x="240756" y="1465199"/>
                </a:lnTo>
                <a:cubicBezTo>
                  <a:pt x="107790" y="1465199"/>
                  <a:pt x="0" y="1357409"/>
                  <a:pt x="0" y="1224443"/>
                </a:cubicBezTo>
                <a:lnTo>
                  <a:pt x="0" y="240756"/>
                </a:lnTo>
                <a:cubicBezTo>
                  <a:pt x="0" y="107790"/>
                  <a:pt x="107790" y="0"/>
                  <a:pt x="240756" y="0"/>
                </a:cubicBezTo>
                <a:close/>
              </a:path>
            </a:pathLst>
          </a:cu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77D40AB2-1B16-4344-924C-FF2BF37273D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4"/>
          <a:stretch/>
        </p:blipFill>
        <p:spPr>
          <a:xfrm>
            <a:off x="754184" y="4714884"/>
            <a:ext cx="1440964" cy="1465204"/>
          </a:xfrm>
          <a:custGeom>
            <a:avLst/>
            <a:gdLst>
              <a:gd name="connsiteX0" fmla="*/ 123849 w 1440962"/>
              <a:gd name="connsiteY0" fmla="*/ 0 h 1386200"/>
              <a:gd name="connsiteX1" fmla="*/ 1440962 w 1440962"/>
              <a:gd name="connsiteY1" fmla="*/ 0 h 1386200"/>
              <a:gd name="connsiteX2" fmla="*/ 1440962 w 1440962"/>
              <a:gd name="connsiteY2" fmla="*/ 1386200 h 1386200"/>
              <a:gd name="connsiteX3" fmla="*/ 97746 w 1440962"/>
              <a:gd name="connsiteY3" fmla="*/ 1386200 h 1386200"/>
              <a:gd name="connsiteX4" fmla="*/ 70342 w 1440962"/>
              <a:gd name="connsiteY4" fmla="*/ 1363590 h 1386200"/>
              <a:gd name="connsiteX5" fmla="*/ 0 w 1440962"/>
              <a:gd name="connsiteY5" fmla="*/ 1193768 h 1386200"/>
              <a:gd name="connsiteX6" fmla="*/ 0 w 1440962"/>
              <a:gd name="connsiteY6" fmla="*/ 208899 h 1386200"/>
              <a:gd name="connsiteX7" fmla="*/ 105886 w 1440962"/>
              <a:gd name="connsiteY7" fmla="*/ 9750 h 13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962" h="1386200">
                <a:moveTo>
                  <a:pt x="123849" y="0"/>
                </a:moveTo>
                <a:lnTo>
                  <a:pt x="1440962" y="0"/>
                </a:lnTo>
                <a:lnTo>
                  <a:pt x="1440962" y="1386200"/>
                </a:lnTo>
                <a:lnTo>
                  <a:pt x="97746" y="1386200"/>
                </a:lnTo>
                <a:lnTo>
                  <a:pt x="70342" y="1363590"/>
                </a:lnTo>
                <a:cubicBezTo>
                  <a:pt x="26881" y="1320128"/>
                  <a:pt x="0" y="1260087"/>
                  <a:pt x="0" y="1193768"/>
                </a:cubicBezTo>
                <a:lnTo>
                  <a:pt x="0" y="208899"/>
                </a:lnTo>
                <a:cubicBezTo>
                  <a:pt x="0" y="125999"/>
                  <a:pt x="42002" y="52910"/>
                  <a:pt x="105886" y="9750"/>
                </a:cubicBezTo>
                <a:close/>
              </a:path>
            </a:pathLst>
          </a:cu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3F57A1-612B-4F64-A71E-BE72A352F87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5"/>
          <a:stretch/>
        </p:blipFill>
        <p:spPr>
          <a:xfrm>
            <a:off x="3719512" y="4714884"/>
            <a:ext cx="1487793" cy="1465204"/>
          </a:xfrm>
          <a:custGeom>
            <a:avLst/>
            <a:gdLst>
              <a:gd name="connsiteX0" fmla="*/ 244205 w 1480017"/>
              <a:gd name="connsiteY0" fmla="*/ 0 h 1465199"/>
              <a:gd name="connsiteX1" fmla="*/ 1480017 w 1480017"/>
              <a:gd name="connsiteY1" fmla="*/ 0 h 1465199"/>
              <a:gd name="connsiteX2" fmla="*/ 1480017 w 1480017"/>
              <a:gd name="connsiteY2" fmla="*/ 1465199 h 1465199"/>
              <a:gd name="connsiteX3" fmla="*/ 244205 w 1480017"/>
              <a:gd name="connsiteY3" fmla="*/ 1465199 h 1465199"/>
              <a:gd name="connsiteX4" fmla="*/ 0 w 1480017"/>
              <a:gd name="connsiteY4" fmla="*/ 1220994 h 1465199"/>
              <a:gd name="connsiteX5" fmla="*/ 0 w 1480017"/>
              <a:gd name="connsiteY5" fmla="*/ 244205 h 1465199"/>
              <a:gd name="connsiteX6" fmla="*/ 244205 w 1480017"/>
              <a:gd name="connsiteY6" fmla="*/ 0 h 1465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7" h="1465199">
                <a:moveTo>
                  <a:pt x="244205" y="0"/>
                </a:moveTo>
                <a:lnTo>
                  <a:pt x="1480017" y="0"/>
                </a:lnTo>
                <a:lnTo>
                  <a:pt x="1480017" y="1465199"/>
                </a:lnTo>
                <a:lnTo>
                  <a:pt x="244205" y="1465199"/>
                </a:lnTo>
                <a:cubicBezTo>
                  <a:pt x="109334" y="1465199"/>
                  <a:pt x="0" y="1355865"/>
                  <a:pt x="0" y="1220994"/>
                </a:cubicBezTo>
                <a:lnTo>
                  <a:pt x="0" y="244205"/>
                </a:lnTo>
                <a:cubicBezTo>
                  <a:pt x="0" y="109334"/>
                  <a:pt x="109334" y="0"/>
                  <a:pt x="24420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28702</TotalTime>
  <Words>1652</Words>
  <Application>Microsoft Office PowerPoint</Application>
  <PresentationFormat>Лист A4 (210x297 мм)</PresentationFormat>
  <Paragraphs>482</Paragraphs>
  <Slides>18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Ermakov</cp:lastModifiedBy>
  <cp:revision>308</cp:revision>
  <dcterms:created xsi:type="dcterms:W3CDTF">2023-11-22T14:19:10Z</dcterms:created>
  <dcterms:modified xsi:type="dcterms:W3CDTF">2025-01-15T12:20:55Z</dcterms:modified>
</cp:coreProperties>
</file>